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8BE069-3474-4470-BBCF-20AE34652C6E}">
  <a:tblStyle styleId="{398BE069-3474-4470-BBCF-20AE34652C6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d4a23e669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1d4a23e669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 https://bigthink.com/technology-innovation/physicists-leverage-quantum-tunneling-to-collect-energy-from-earths-heat/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a80638b9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a80638b9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DOI:10.5772/7961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d4a23e669_1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1d4a23e669_1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 Dr Hofmann and Abbie Bray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1e170f1e0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31e170f1e0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1e170f1e0_9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1e170f1e0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d9afa765a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1d9afa765a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1d9afa765a_6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1d9afa765a_6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d9afa765a_6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1d9afa765a_6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a7283ece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1a7283ece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Beta(x) Comparisons:</a:t>
            </a:r>
            <a:endParaRPr b="1"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1st lobe, electron travels in the negative x direction – does not recombine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Electron that gives from travelling in the negative x direction to travelling down the y direction, recombines. Causes short trajectories.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Beta x cubic: as enhancements increase, results become more uniform. Stronger lasers -&gt; more similar trajectories, more enhanced, the stronger the laser, the longer the trajectories, higher the energy.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Linear beta x: higher the enhancement, there are longer trajectories, more variation with results I</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Cubic beta x: higher the enhancement there are more short trajectories, hence results being more uniform (less variation with trajectories)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Periodic patterns can be seen every third orbital period for the majority of graphs, showing the tri-fold symmetry of the cubic model.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eaefaae9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1eaefaae9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Beta(y) Comparison:</a:t>
            </a:r>
            <a:endParaRPr b="1"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Minimum harmonic order of 18 regardless of the enhancement, although the maximum value varies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Increasing the enhancement leads to suppression of the second (blue lobe) to a much greater extent. Suppressed energy is caused when the electron (lobe) travels in the opposite y direction therefore moving further away from the laser field so it has lower energies and therefore lower harmonic orders.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Due to the restrictions on our graphs, we cannot see what harmonic orders are reached by the first (green) and third (black) lobes.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While increasing the magnitude of the enhancement in the cubic model decreased the number of electrons ionised in the green lobe that had long trajectories however it increased the number of electrons ionised in the black lobe that underwent long trajectories, as seen with the number of grey spikes on the beta(y=0.03) graph.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31e170f1e0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31e170f1e0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595959"/>
              </a:buClr>
              <a:buSzPts val="1000"/>
              <a:buChar char="●"/>
            </a:pPr>
            <a:r>
              <a:rPr lang="en" sz="1000">
                <a:solidFill>
                  <a:srgbClr val="595959"/>
                </a:solidFill>
              </a:rPr>
              <a:t>Attoscience focuses on events happening on a subatomic level. </a:t>
            </a:r>
            <a:endParaRPr sz="1000">
              <a:solidFill>
                <a:srgbClr val="595959"/>
              </a:solidFill>
            </a:endParaRPr>
          </a:p>
          <a:p>
            <a:pPr indent="-292100" lvl="0" marL="457200" rtl="0" algn="l">
              <a:lnSpc>
                <a:spcPct val="115000"/>
              </a:lnSpc>
              <a:spcBef>
                <a:spcPts val="0"/>
              </a:spcBef>
              <a:spcAft>
                <a:spcPts val="0"/>
              </a:spcAft>
              <a:buClr>
                <a:srgbClr val="595959"/>
              </a:buClr>
              <a:buSzPts val="1000"/>
              <a:buChar char="●"/>
            </a:pPr>
            <a:r>
              <a:rPr lang="en" sz="1000">
                <a:solidFill>
                  <a:srgbClr val="595959"/>
                </a:solidFill>
              </a:rPr>
              <a:t>One attosecond can be expressed as 1x10^-18 seconds.</a:t>
            </a:r>
            <a:endParaRPr sz="1000">
              <a:solidFill>
                <a:srgbClr val="595959"/>
              </a:solidFill>
            </a:endParaRPr>
          </a:p>
          <a:p>
            <a:pPr indent="-292100" lvl="0" marL="457200" rtl="0" algn="l">
              <a:lnSpc>
                <a:spcPct val="115000"/>
              </a:lnSpc>
              <a:spcBef>
                <a:spcPts val="0"/>
              </a:spcBef>
              <a:spcAft>
                <a:spcPts val="0"/>
              </a:spcAft>
              <a:buClr>
                <a:srgbClr val="595959"/>
              </a:buClr>
              <a:buSzPts val="1000"/>
              <a:buChar char="●"/>
            </a:pPr>
            <a:r>
              <a:rPr lang="en" sz="1000">
                <a:solidFill>
                  <a:srgbClr val="595959"/>
                </a:solidFill>
              </a:rPr>
              <a:t>Attoscience has helped to pioneer new and exciting technologies such as the photovoltaic cell.</a:t>
            </a:r>
            <a:endParaRPr sz="1000">
              <a:solidFill>
                <a:srgbClr val="595959"/>
              </a:solidFill>
            </a:endParaRPr>
          </a:p>
          <a:p>
            <a:pPr indent="-292100" lvl="0" marL="457200" rtl="0" algn="l">
              <a:lnSpc>
                <a:spcPct val="115000"/>
              </a:lnSpc>
              <a:spcBef>
                <a:spcPts val="0"/>
              </a:spcBef>
              <a:spcAft>
                <a:spcPts val="0"/>
              </a:spcAft>
              <a:buClr>
                <a:srgbClr val="595959"/>
              </a:buClr>
              <a:buSzPts val="1000"/>
              <a:buChar char="●"/>
            </a:pPr>
            <a:r>
              <a:rPr lang="en" sz="1000">
                <a:solidFill>
                  <a:srgbClr val="595959"/>
                </a:solidFill>
              </a:rPr>
              <a:t>Continued research into attoscience can help us discover new and exciting quantum processes that we can utilise in our technologies.</a:t>
            </a:r>
            <a:endParaRPr sz="10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1f09f770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1f09f770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a80638b9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a80638b9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Bullet point 1:</a:t>
            </a:r>
            <a:endParaRPr/>
          </a:p>
          <a:p>
            <a:pPr indent="0" lvl="0" marL="0" rtl="0" algn="l">
              <a:spcBef>
                <a:spcPts val="0"/>
              </a:spcBef>
              <a:spcAft>
                <a:spcPts val="0"/>
              </a:spcAft>
              <a:buNone/>
            </a:pPr>
            <a:r>
              <a:rPr lang="en"/>
              <a:t>We looked at the interaction between the strong field created by the laser, and an electron bound to its parents ion. We fire the laser at the e- and it gains enough energy to leave the atom. Electrons may then circle back and recombine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Bullet point 2:</a:t>
            </a:r>
            <a:endParaRPr/>
          </a:p>
          <a:p>
            <a:pPr indent="0" lvl="0" marL="0" rtl="0" algn="l">
              <a:spcBef>
                <a:spcPts val="0"/>
              </a:spcBef>
              <a:spcAft>
                <a:spcPts val="0"/>
              </a:spcAft>
              <a:buNone/>
            </a:pPr>
            <a:r>
              <a:rPr lang="en"/>
              <a:t>“So in simple terms the entire process can be summarised into 3 key stages called the 3 step model as seen on the board: Tunneling, Acceleration, and as I mentioned just now, Recombination”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Bullet point 3:</a:t>
            </a:r>
            <a:endParaRPr/>
          </a:p>
          <a:p>
            <a:pPr indent="0" lvl="0" marL="0" rtl="0" algn="l">
              <a:spcBef>
                <a:spcPts val="0"/>
              </a:spcBef>
              <a:spcAft>
                <a:spcPts val="0"/>
              </a:spcAft>
              <a:buNone/>
            </a:pPr>
            <a:r>
              <a:rPr lang="en"/>
              <a:t>“The results we obtain will differ depending on the properties of the laser. Now what exactly is a laser. And how can they be used in attoscience?”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143130ed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143130ed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ctr">
              <a:lnSpc>
                <a:spcPct val="108000"/>
              </a:lnSpc>
              <a:spcBef>
                <a:spcPts val="0"/>
              </a:spcBef>
              <a:spcAft>
                <a:spcPts val="0"/>
              </a:spcAft>
              <a:buClr>
                <a:schemeClr val="dk1"/>
              </a:buClr>
              <a:buSzPts val="1000"/>
              <a:buChar char="●"/>
            </a:pPr>
            <a:r>
              <a:rPr lang="en" sz="1000">
                <a:solidFill>
                  <a:schemeClr val="dk1"/>
                </a:solidFill>
                <a:highlight>
                  <a:srgbClr val="FFFFFF"/>
                </a:highlight>
              </a:rPr>
              <a:t>A laser stimulates atoms or molecules to emit particular wavelengths</a:t>
            </a:r>
            <a:endParaRPr sz="1000">
              <a:solidFill>
                <a:schemeClr val="dk1"/>
              </a:solidFill>
              <a:highlight>
                <a:srgbClr val="FFFFFF"/>
              </a:highlight>
            </a:endParaRPr>
          </a:p>
          <a:p>
            <a:pPr indent="-292100" lvl="0" marL="457200" rtl="0" algn="l">
              <a:lnSpc>
                <a:spcPct val="108000"/>
              </a:lnSpc>
              <a:spcBef>
                <a:spcPts val="0"/>
              </a:spcBef>
              <a:spcAft>
                <a:spcPts val="0"/>
              </a:spcAft>
              <a:buClr>
                <a:schemeClr val="dk1"/>
              </a:buClr>
              <a:buSzPts val="1000"/>
              <a:buChar char="●"/>
            </a:pPr>
            <a:r>
              <a:rPr lang="en" sz="1000">
                <a:solidFill>
                  <a:schemeClr val="dk1"/>
                </a:solidFill>
                <a:highlight>
                  <a:srgbClr val="FFFFFF"/>
                </a:highlight>
              </a:rPr>
              <a:t>The  optical resonator is an arrangement that allows a beam of light to circulate in a closed path</a:t>
            </a:r>
            <a:endParaRPr sz="1000">
              <a:solidFill>
                <a:schemeClr val="dk1"/>
              </a:solidFill>
              <a:highlight>
                <a:srgbClr val="FFFFFF"/>
              </a:highlight>
            </a:endParaRPr>
          </a:p>
          <a:p>
            <a:pPr indent="-292100" lvl="0" marL="457200" rtl="0" algn="ctr">
              <a:lnSpc>
                <a:spcPct val="108000"/>
              </a:lnSpc>
              <a:spcBef>
                <a:spcPts val="0"/>
              </a:spcBef>
              <a:spcAft>
                <a:spcPts val="0"/>
              </a:spcAft>
              <a:buClr>
                <a:schemeClr val="dk1"/>
              </a:buClr>
              <a:buSzPts val="1000"/>
              <a:buChar char="●"/>
            </a:pPr>
            <a:r>
              <a:rPr lang="en" sz="1000">
                <a:solidFill>
                  <a:schemeClr val="dk1"/>
                </a:solidFill>
                <a:highlight>
                  <a:srgbClr val="FFFFFF"/>
                </a:highlight>
              </a:rPr>
              <a:t>As shown in the picture a beam of light is passed through a gain medium ; the purpose of the gain medium is that it can amplify the power of the light beam</a:t>
            </a:r>
            <a:endParaRPr sz="1000">
              <a:solidFill>
                <a:schemeClr val="dk1"/>
              </a:solidFill>
              <a:highlight>
                <a:srgbClr val="FFFFFF"/>
              </a:highlight>
            </a:endParaRPr>
          </a:p>
          <a:p>
            <a:pPr indent="-292100" lvl="0" marL="457200" rtl="0" algn="ctr">
              <a:lnSpc>
                <a:spcPct val="108000"/>
              </a:lnSpc>
              <a:spcBef>
                <a:spcPts val="0"/>
              </a:spcBef>
              <a:spcAft>
                <a:spcPts val="0"/>
              </a:spcAft>
              <a:buClr>
                <a:schemeClr val="dk1"/>
              </a:buClr>
              <a:buSzPts val="1000"/>
              <a:buChar char="●"/>
            </a:pPr>
            <a:r>
              <a:rPr lang="en" sz="1000">
                <a:solidFill>
                  <a:schemeClr val="dk1"/>
                </a:solidFill>
                <a:highlight>
                  <a:srgbClr val="FFFFFF"/>
                </a:highlight>
              </a:rPr>
              <a:t>Energy is transferred from an external source to the gain medium ( laser pumping)</a:t>
            </a:r>
            <a:endParaRPr sz="1000">
              <a:solidFill>
                <a:schemeClr val="dk1"/>
              </a:solidFill>
              <a:highlight>
                <a:srgbClr val="FFFFFF"/>
              </a:highlight>
            </a:endParaRPr>
          </a:p>
          <a:p>
            <a:pPr indent="0" lvl="0" marL="457200" rtl="0" algn="l">
              <a:lnSpc>
                <a:spcPct val="108000"/>
              </a:lnSpc>
              <a:spcBef>
                <a:spcPts val="0"/>
              </a:spcBef>
              <a:spcAft>
                <a:spcPts val="0"/>
              </a:spcAft>
              <a:buNone/>
            </a:pPr>
            <a:r>
              <a:rPr lang="en" sz="1000">
                <a:solidFill>
                  <a:schemeClr val="dk1"/>
                </a:solidFill>
                <a:highlight>
                  <a:srgbClr val="FFFFFF"/>
                </a:highlight>
              </a:rPr>
              <a:t>which  results in an output beam being generated through output coupling- this is a part of the optical resonator which allows the extraction of a portion of the light to generate the output beam carlos aristizabel</a:t>
            </a:r>
            <a:endParaRPr sz="1000">
              <a:solidFill>
                <a:schemeClr val="dk1"/>
              </a:solidFill>
              <a:highlight>
                <a:srgbClr val="FFFFFF"/>
              </a:highlight>
            </a:endParaRPr>
          </a:p>
          <a:p>
            <a:pPr indent="0" lvl="0" marL="457200" rtl="0" algn="l">
              <a:lnSpc>
                <a:spcPct val="115000"/>
              </a:lnSpc>
              <a:spcBef>
                <a:spcPts val="0"/>
              </a:spcBef>
              <a:spcAft>
                <a:spcPts val="0"/>
              </a:spcAft>
              <a:buClr>
                <a:schemeClr val="dk1"/>
              </a:buClr>
              <a:buSzPts val="1100"/>
              <a:buFont typeface="Arial"/>
              <a:buNone/>
            </a:pPr>
            <a:r>
              <a:t/>
            </a:r>
            <a:endParaRPr sz="1000">
              <a:solidFill>
                <a:srgbClr val="595959"/>
              </a:solidFill>
            </a:endParaRPr>
          </a:p>
          <a:p>
            <a:pPr indent="0" lvl="0" marL="0" rtl="0" algn="l">
              <a:spcBef>
                <a:spcPts val="1200"/>
              </a:spcBef>
              <a:spcAft>
                <a:spcPts val="0"/>
              </a:spcAft>
              <a:buNone/>
            </a:pPr>
            <a:r>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43130edde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43130edde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Firstly, what is polarisation?</a:t>
            </a:r>
            <a:endParaRPr/>
          </a:p>
          <a:p>
            <a:pPr indent="0" lvl="0" marL="0" rtl="0" algn="l">
              <a:spcBef>
                <a:spcPts val="0"/>
              </a:spcBef>
              <a:spcAft>
                <a:spcPts val="0"/>
              </a:spcAft>
              <a:buNone/>
            </a:pPr>
            <a:r>
              <a:rPr lang="en"/>
              <a:t>Polarisation is the restriction of oscillations to one plane. In our project we learned about three types of polarisation. </a:t>
            </a:r>
            <a:r>
              <a:rPr lang="en"/>
              <a:t>Later on you’ll see that the inherent abilities of a certain types of waves makes them unusable when reacting HHG.</a:t>
            </a:r>
            <a:endParaRPr/>
          </a:p>
          <a:p>
            <a:pPr indent="0" lvl="0" marL="0" rtl="0" algn="l">
              <a:spcBef>
                <a:spcPts val="0"/>
              </a:spcBef>
              <a:spcAft>
                <a:spcPts val="0"/>
              </a:spcAft>
              <a:buNone/>
            </a:pPr>
            <a:r>
              <a:t/>
            </a:r>
            <a:endParaRPr/>
          </a:p>
          <a:p>
            <a:pPr indent="-301625" lvl="0" marL="457200" rtl="0" algn="l">
              <a:lnSpc>
                <a:spcPct val="115000"/>
              </a:lnSpc>
              <a:spcBef>
                <a:spcPts val="0"/>
              </a:spcBef>
              <a:spcAft>
                <a:spcPts val="0"/>
              </a:spcAft>
              <a:buClr>
                <a:srgbClr val="333333"/>
              </a:buClr>
              <a:buSzPts val="1150"/>
              <a:buChar char="●"/>
            </a:pPr>
            <a:r>
              <a:rPr lang="en" sz="1150">
                <a:solidFill>
                  <a:srgbClr val="333333"/>
                </a:solidFill>
                <a:highlight>
                  <a:srgbClr val="FFFFFF"/>
                </a:highlight>
              </a:rPr>
              <a:t>Linear polarization: the electric field of light is confined to a single plane along the direction of propagation </a:t>
            </a:r>
            <a:endParaRPr sz="1150">
              <a:solidFill>
                <a:srgbClr val="333333"/>
              </a:solidFill>
              <a:highlight>
                <a:srgbClr val="FFFFFF"/>
              </a:highlight>
            </a:endParaRPr>
          </a:p>
          <a:p>
            <a:pPr indent="-301625" lvl="0" marL="457200" rtl="0" algn="l">
              <a:lnSpc>
                <a:spcPct val="115000"/>
              </a:lnSpc>
              <a:spcBef>
                <a:spcPts val="0"/>
              </a:spcBef>
              <a:spcAft>
                <a:spcPts val="0"/>
              </a:spcAft>
              <a:buClr>
                <a:srgbClr val="333333"/>
              </a:buClr>
              <a:buSzPts val="1150"/>
              <a:buChar char="●"/>
            </a:pPr>
            <a:r>
              <a:rPr lang="en" sz="1150">
                <a:solidFill>
                  <a:srgbClr val="333333"/>
                </a:solidFill>
                <a:highlight>
                  <a:srgbClr val="FFFFFF"/>
                </a:highlight>
              </a:rPr>
              <a:t>Circular polarization:  two linear components that are perpendicular to each other rotating in a circle around the direction of propagation Elliptical polarization: results from the combination of two linear components with different amplitudes and/or a phase difference.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a80638b9b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1a80638b9b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After the field begins the oscillate the the electron returns the parent ion  with higher energy and the photon is released. This energy released is the HHG.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We put in Infrared radiation to get high energy XUV photons out. We want this because everything about electrons happens at attosecond scale but IR can monitor at femtoseconds. XUV will allow us to look at atoms in real time without delay and we will be able to understand more about it.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Knowing about atoms will help us to learn more about molecule, materials and in turn how efficiently we can use these materials in solving out current problems.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43130edd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43130edd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https://physictasks.eu</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d4a23e669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d4a23e669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d4a23e66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d4a23e66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hyperlink" Target="http://drive.google.com/file/d/1H8-2utdi4pM1UGbO15Ecjbw6hW6Mb8JB/view" TargetMode="External"/><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IwZNliYSo2Guu7J7aFOAO7tJEGhf5ujR/view"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30750"/>
            <a:ext cx="8520600" cy="1339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SzPts val="891"/>
              <a:buNone/>
            </a:pPr>
            <a:r>
              <a:rPr lang="en" sz="4080"/>
              <a:t>High Harmonic Generation with Plasmonic Enhancements</a:t>
            </a:r>
            <a:endParaRPr sz="4080"/>
          </a:p>
        </p:txBody>
      </p:sp>
      <p:sp>
        <p:nvSpPr>
          <p:cNvPr id="55" name="Google Shape;55;p13"/>
          <p:cNvSpPr txBox="1"/>
          <p:nvPr>
            <p:ph idx="1" type="subTitle"/>
          </p:nvPr>
        </p:nvSpPr>
        <p:spPr>
          <a:xfrm>
            <a:off x="0" y="2902300"/>
            <a:ext cx="9144000" cy="431100"/>
          </a:xfrm>
          <a:prstGeom prst="rect">
            <a:avLst/>
          </a:prstGeom>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935"/>
              <a:buNone/>
            </a:pPr>
            <a:r>
              <a:rPr lang="en" sz="1400"/>
              <a:t>Newham Collegiate Sixth Form</a:t>
            </a:r>
            <a:endParaRPr sz="1400"/>
          </a:p>
        </p:txBody>
      </p:sp>
      <p:sp>
        <p:nvSpPr>
          <p:cNvPr id="56" name="Google Shape;56;p13"/>
          <p:cNvSpPr txBox="1"/>
          <p:nvPr/>
        </p:nvSpPr>
        <p:spPr>
          <a:xfrm>
            <a:off x="242269" y="1417426"/>
            <a:ext cx="8520600" cy="133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Khadija Ahmed, Rahima Ahmed, Natnael Amanuel, Judith Joseph Antony, Joseph Connole, Dhruba Fahmiduzzaman, Safee Hussain, Javeer Joarder, Mouid Khan, Malaika Khan, Darshana Kottaisamy, Anica Tahsin, Rabi Tariq, Adeyinka Thomas, Calin Novogreblevschi, Gabriel Apoitia Previti, Fahmida Akter Rahman, Ashraf Rahman, Tabeeb Rahman, Umor Sahil, Kamer Shkrepi, Mia Strickland, Hifzur Rahman, Fahmin Shejuti, and Dr. Serena A. Maugeri</a:t>
            </a:r>
            <a:endParaRPr sz="1500"/>
          </a:p>
        </p:txBody>
      </p:sp>
      <p:sp>
        <p:nvSpPr>
          <p:cNvPr id="57" name="Google Shape;57;p13"/>
          <p:cNvSpPr txBox="1"/>
          <p:nvPr>
            <p:ph idx="1" type="subTitle"/>
          </p:nvPr>
        </p:nvSpPr>
        <p:spPr>
          <a:xfrm>
            <a:off x="311700" y="3743895"/>
            <a:ext cx="8520600" cy="5499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Clr>
                <a:schemeClr val="dk1"/>
              </a:buClr>
              <a:buSzPts val="1100"/>
              <a:buFont typeface="Arial"/>
              <a:buNone/>
            </a:pPr>
            <a:r>
              <a:rPr lang="en" sz="1400"/>
              <a:t>Department of Physics &amp; Astronomy, University College London, United Kingdom</a:t>
            </a:r>
            <a:endParaRPr sz="1400"/>
          </a:p>
          <a:p>
            <a:pPr indent="0" lvl="0" marL="0" rtl="0" algn="l">
              <a:lnSpc>
                <a:spcPct val="80000"/>
              </a:lnSpc>
              <a:spcBef>
                <a:spcPts val="0"/>
              </a:spcBef>
              <a:spcAft>
                <a:spcPts val="0"/>
              </a:spcAft>
              <a:buSzPts val="935"/>
              <a:buNone/>
            </a:pPr>
            <a:r>
              <a:t/>
            </a:r>
            <a:endParaRPr sz="1400"/>
          </a:p>
        </p:txBody>
      </p:sp>
      <p:sp>
        <p:nvSpPr>
          <p:cNvPr id="58" name="Google Shape;58;p13"/>
          <p:cNvSpPr txBox="1"/>
          <p:nvPr/>
        </p:nvSpPr>
        <p:spPr>
          <a:xfrm>
            <a:off x="0" y="3435125"/>
            <a:ext cx="9144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A.C. Bray, C. Hofmann</a:t>
            </a:r>
            <a:endParaRPr sz="1600"/>
          </a:p>
        </p:txBody>
      </p:sp>
      <p:pic>
        <p:nvPicPr>
          <p:cNvPr id="59" name="Google Shape;59;p13"/>
          <p:cNvPicPr preferRelativeResize="0"/>
          <p:nvPr/>
        </p:nvPicPr>
        <p:blipFill>
          <a:blip r:embed="rId3">
            <a:alphaModFix/>
          </a:blip>
          <a:stretch>
            <a:fillRect/>
          </a:stretch>
        </p:blipFill>
        <p:spPr>
          <a:xfrm>
            <a:off x="392350" y="543388"/>
            <a:ext cx="683087" cy="683087"/>
          </a:xfrm>
          <a:prstGeom prst="rect">
            <a:avLst/>
          </a:prstGeom>
          <a:noFill/>
          <a:ln>
            <a:noFill/>
          </a:ln>
        </p:spPr>
      </p:pic>
      <p:pic>
        <p:nvPicPr>
          <p:cNvPr id="60" name="Google Shape;60;p13"/>
          <p:cNvPicPr preferRelativeResize="0"/>
          <p:nvPr/>
        </p:nvPicPr>
        <p:blipFill>
          <a:blip r:embed="rId4">
            <a:alphaModFix/>
          </a:blip>
          <a:stretch>
            <a:fillRect/>
          </a:stretch>
        </p:blipFill>
        <p:spPr>
          <a:xfrm>
            <a:off x="8136175" y="528918"/>
            <a:ext cx="683075" cy="742854"/>
          </a:xfrm>
          <a:prstGeom prst="rect">
            <a:avLst/>
          </a:prstGeom>
          <a:noFill/>
          <a:ln>
            <a:noFill/>
          </a:ln>
        </p:spPr>
      </p:pic>
      <p:sp>
        <p:nvSpPr>
          <p:cNvPr id="61" name="Google Shape;61;p13"/>
          <p:cNvSpPr txBox="1"/>
          <p:nvPr/>
        </p:nvSpPr>
        <p:spPr>
          <a:xfrm>
            <a:off x="630225" y="4439475"/>
            <a:ext cx="7951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ORBYTS Conference, 22 June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311689" y="30131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Quantum Tunnelling </a:t>
            </a:r>
            <a:endParaRPr/>
          </a:p>
        </p:txBody>
      </p:sp>
      <p:sp>
        <p:nvSpPr>
          <p:cNvPr id="144" name="Google Shape;144;p22"/>
          <p:cNvSpPr txBox="1"/>
          <p:nvPr>
            <p:ph idx="1" type="body"/>
          </p:nvPr>
        </p:nvSpPr>
        <p:spPr>
          <a:xfrm>
            <a:off x="111800" y="1244378"/>
            <a:ext cx="5285400" cy="337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Takes effect </a:t>
            </a:r>
            <a:r>
              <a:rPr lang="en"/>
              <a:t>when </a:t>
            </a:r>
            <a:r>
              <a:rPr lang="en"/>
              <a:t>E</a:t>
            </a:r>
            <a:r>
              <a:rPr lang="en"/>
              <a:t>lectrons move through </a:t>
            </a:r>
            <a:r>
              <a:rPr b="1" lang="en"/>
              <a:t>barriers</a:t>
            </a:r>
            <a:r>
              <a:rPr lang="en"/>
              <a:t> you wouldn’t expect them to.</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lang="en"/>
              <a:t>A </a:t>
            </a:r>
            <a:r>
              <a:rPr b="1" lang="en"/>
              <a:t>strong</a:t>
            </a:r>
            <a:r>
              <a:rPr lang="en"/>
              <a:t> </a:t>
            </a:r>
            <a:r>
              <a:rPr b="1" lang="en"/>
              <a:t>electric</a:t>
            </a:r>
            <a:r>
              <a:rPr lang="en"/>
              <a:t> </a:t>
            </a:r>
            <a:r>
              <a:rPr b="1" lang="en"/>
              <a:t>field</a:t>
            </a:r>
            <a:r>
              <a:rPr lang="en"/>
              <a:t> disrupts the coulomb potential of an electron. An electron is </a:t>
            </a:r>
            <a:r>
              <a:rPr b="1" lang="en"/>
              <a:t>accelerated</a:t>
            </a:r>
            <a:r>
              <a:rPr lang="en"/>
              <a:t> direction of the </a:t>
            </a:r>
            <a:r>
              <a:rPr b="1" lang="en"/>
              <a:t>trajectory</a:t>
            </a:r>
            <a:r>
              <a:rPr lang="en"/>
              <a:t> is changed (The </a:t>
            </a:r>
            <a:r>
              <a:rPr b="1" lang="en"/>
              <a:t>field</a:t>
            </a:r>
            <a:r>
              <a:rPr lang="en"/>
              <a:t> begins to </a:t>
            </a:r>
            <a:r>
              <a:rPr b="1" lang="en"/>
              <a:t>oscillate</a:t>
            </a:r>
            <a:r>
              <a:rPr lang="en"/>
              <a:t>).</a:t>
            </a:r>
            <a:endParaRPr/>
          </a:p>
        </p:txBody>
      </p:sp>
      <p:pic>
        <p:nvPicPr>
          <p:cNvPr id="145" name="Google Shape;145;p22"/>
          <p:cNvPicPr preferRelativeResize="0"/>
          <p:nvPr/>
        </p:nvPicPr>
        <p:blipFill>
          <a:blip r:embed="rId3">
            <a:alphaModFix/>
          </a:blip>
          <a:stretch>
            <a:fillRect/>
          </a:stretch>
        </p:blipFill>
        <p:spPr>
          <a:xfrm>
            <a:off x="5315191" y="873991"/>
            <a:ext cx="3741675" cy="3149700"/>
          </a:xfrm>
          <a:prstGeom prst="rect">
            <a:avLst/>
          </a:prstGeom>
          <a:noFill/>
          <a:ln>
            <a:noFill/>
          </a:ln>
        </p:spPr>
      </p:pic>
      <p:sp>
        <p:nvSpPr>
          <p:cNvPr id="146" name="Google Shape;146;p22"/>
          <p:cNvSpPr txBox="1"/>
          <p:nvPr/>
        </p:nvSpPr>
        <p:spPr>
          <a:xfrm>
            <a:off x="741175" y="4736975"/>
            <a:ext cx="8315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Link: https://bigthink.com/technology-innovation/physicists-leverage-quantum-tunneling-to-collect-energy-from-earths-heat/</a:t>
            </a:r>
            <a:endParaRPr sz="1000"/>
          </a:p>
        </p:txBody>
      </p:sp>
      <p:sp>
        <p:nvSpPr>
          <p:cNvPr id="147" name="Google Shape;147;p22"/>
          <p:cNvSpPr/>
          <p:nvPr/>
        </p:nvSpPr>
        <p:spPr>
          <a:xfrm>
            <a:off x="0" y="4828000"/>
            <a:ext cx="611100" cy="315600"/>
          </a:xfrm>
          <a:prstGeom prst="snip1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Three Step Model</a:t>
            </a:r>
            <a:endParaRPr/>
          </a:p>
        </p:txBody>
      </p:sp>
      <p:sp>
        <p:nvSpPr>
          <p:cNvPr id="153" name="Google Shape;153;p23"/>
          <p:cNvSpPr txBox="1"/>
          <p:nvPr>
            <p:ph idx="1" type="body"/>
          </p:nvPr>
        </p:nvSpPr>
        <p:spPr>
          <a:xfrm>
            <a:off x="311700" y="703575"/>
            <a:ext cx="42993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2100"/>
          </a:p>
          <a:p>
            <a:pPr indent="-342900" lvl="0" marL="457200" rtl="0" algn="l">
              <a:spcBef>
                <a:spcPts val="1200"/>
              </a:spcBef>
              <a:spcAft>
                <a:spcPts val="0"/>
              </a:spcAft>
              <a:buClr>
                <a:srgbClr val="990000"/>
              </a:buClr>
              <a:buSzPct val="100000"/>
              <a:buAutoNum type="arabicPeriod"/>
            </a:pPr>
            <a:r>
              <a:rPr lang="en" sz="7200">
                <a:solidFill>
                  <a:srgbClr val="990000"/>
                </a:solidFill>
              </a:rPr>
              <a:t>Tunnel Ionisation</a:t>
            </a:r>
            <a:endParaRPr sz="7200">
              <a:solidFill>
                <a:srgbClr val="990000"/>
              </a:solidFill>
            </a:endParaRPr>
          </a:p>
          <a:p>
            <a:pPr indent="-342900" lvl="0" marL="457200" rtl="0" algn="l">
              <a:spcBef>
                <a:spcPts val="0"/>
              </a:spcBef>
              <a:spcAft>
                <a:spcPts val="0"/>
              </a:spcAft>
              <a:buSzPct val="100000"/>
              <a:buChar char="-"/>
            </a:pPr>
            <a:r>
              <a:rPr lang="en" sz="7200"/>
              <a:t>An electron leaves the target atom/molecule through the process of quantum tunneling and is </a:t>
            </a:r>
            <a:r>
              <a:rPr b="1" lang="en" sz="7200"/>
              <a:t>accelerated </a:t>
            </a:r>
            <a:r>
              <a:rPr lang="en" sz="7200"/>
              <a:t>by the laser field.</a:t>
            </a:r>
            <a:endParaRPr sz="7200"/>
          </a:p>
          <a:p>
            <a:pPr indent="-342900" lvl="0" marL="457200" rtl="0" algn="l">
              <a:spcBef>
                <a:spcPts val="0"/>
              </a:spcBef>
              <a:spcAft>
                <a:spcPts val="0"/>
              </a:spcAft>
              <a:buClr>
                <a:srgbClr val="F1C232"/>
              </a:buClr>
              <a:buSzPct val="100000"/>
              <a:buAutoNum type="arabicPeriod"/>
            </a:pPr>
            <a:r>
              <a:rPr lang="en" sz="7200">
                <a:solidFill>
                  <a:srgbClr val="F1C232"/>
                </a:solidFill>
              </a:rPr>
              <a:t>Propagation/Acceleration</a:t>
            </a:r>
            <a:endParaRPr sz="7200">
              <a:solidFill>
                <a:srgbClr val="F1C232"/>
              </a:solidFill>
            </a:endParaRPr>
          </a:p>
          <a:p>
            <a:pPr indent="-342900" lvl="0" marL="457200" rtl="0" algn="l">
              <a:spcBef>
                <a:spcPts val="0"/>
              </a:spcBef>
              <a:spcAft>
                <a:spcPts val="0"/>
              </a:spcAft>
              <a:buSzPct val="100000"/>
              <a:buChar char="-"/>
            </a:pPr>
            <a:r>
              <a:rPr lang="en" sz="7200"/>
              <a:t>The released electron</a:t>
            </a:r>
            <a:r>
              <a:rPr b="1" lang="en" sz="7200"/>
              <a:t> propagates in the continuum</a:t>
            </a:r>
            <a:r>
              <a:rPr lang="en" sz="7200"/>
              <a:t>, on a trajectory outside the target atom/molecule until it travels close to the Coulomb potential of its parent ion</a:t>
            </a:r>
            <a:endParaRPr sz="7200">
              <a:solidFill>
                <a:srgbClr val="F1C232"/>
              </a:solidFill>
            </a:endParaRPr>
          </a:p>
          <a:p>
            <a:pPr indent="-342900" lvl="0" marL="457200" rtl="0" algn="l">
              <a:spcBef>
                <a:spcPts val="0"/>
              </a:spcBef>
              <a:spcAft>
                <a:spcPts val="0"/>
              </a:spcAft>
              <a:buClr>
                <a:srgbClr val="6AA84F"/>
              </a:buClr>
              <a:buSzPct val="100000"/>
              <a:buAutoNum type="arabicPeriod"/>
            </a:pPr>
            <a:r>
              <a:rPr lang="en" sz="7200">
                <a:solidFill>
                  <a:srgbClr val="6AA84F"/>
                </a:solidFill>
              </a:rPr>
              <a:t>Recombination</a:t>
            </a:r>
            <a:endParaRPr sz="7200">
              <a:solidFill>
                <a:srgbClr val="6AA84F"/>
              </a:solidFill>
            </a:endParaRPr>
          </a:p>
          <a:p>
            <a:pPr indent="-342900" lvl="0" marL="457200" rtl="0" algn="l">
              <a:spcBef>
                <a:spcPts val="0"/>
              </a:spcBef>
              <a:spcAft>
                <a:spcPts val="0"/>
              </a:spcAft>
              <a:buSzPct val="100000"/>
              <a:buChar char="-"/>
            </a:pPr>
            <a:r>
              <a:rPr lang="en" sz="7200"/>
              <a:t>The electron returns to its parent ion with more energy</a:t>
            </a:r>
            <a:endParaRPr sz="7200">
              <a:solidFill>
                <a:srgbClr val="6AA84F"/>
              </a:solidFill>
            </a:endParaRPr>
          </a:p>
          <a:p>
            <a:pPr indent="0" lvl="0" marL="457200" rtl="0" algn="l">
              <a:spcBef>
                <a:spcPts val="1200"/>
              </a:spcBef>
              <a:spcAft>
                <a:spcPts val="0"/>
              </a:spcAft>
              <a:buNone/>
            </a:pPr>
            <a:r>
              <a:t/>
            </a:r>
            <a:endParaRPr sz="7200">
              <a:solidFill>
                <a:srgbClr val="6AA84F"/>
              </a:solidFill>
            </a:endParaRPr>
          </a:p>
          <a:p>
            <a:pPr indent="0" lvl="0" marL="0" rtl="0" algn="l">
              <a:spcBef>
                <a:spcPts val="1200"/>
              </a:spcBef>
              <a:spcAft>
                <a:spcPts val="0"/>
              </a:spcAft>
              <a:buNone/>
            </a:pPr>
            <a:r>
              <a:t/>
            </a:r>
            <a:endParaRPr sz="7200"/>
          </a:p>
          <a:p>
            <a:pPr indent="0" lvl="0" marL="0" rtl="0" algn="l">
              <a:spcBef>
                <a:spcPts val="1200"/>
              </a:spcBef>
              <a:spcAft>
                <a:spcPts val="1200"/>
              </a:spcAft>
              <a:buNone/>
            </a:pPr>
            <a:r>
              <a:t/>
            </a:r>
            <a:endParaRPr/>
          </a:p>
        </p:txBody>
      </p:sp>
      <p:sp>
        <p:nvSpPr>
          <p:cNvPr id="154" name="Google Shape;154;p23"/>
          <p:cNvSpPr/>
          <p:nvPr/>
        </p:nvSpPr>
        <p:spPr>
          <a:xfrm>
            <a:off x="0" y="4828000"/>
            <a:ext cx="611100" cy="315600"/>
          </a:xfrm>
          <a:prstGeom prst="snip1Rect">
            <a:avLst>
              <a:gd fmla="val 16667" name="adj"/>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txBox="1"/>
          <p:nvPr/>
        </p:nvSpPr>
        <p:spPr>
          <a:xfrm>
            <a:off x="678250" y="4816450"/>
            <a:ext cx="608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Reference: </a:t>
            </a:r>
            <a:r>
              <a:rPr lang="en" sz="1000">
                <a:solidFill>
                  <a:schemeClr val="dk1"/>
                </a:solidFill>
              </a:rPr>
              <a:t>DOI:10.5772/7961</a:t>
            </a:r>
            <a:endParaRPr sz="1000"/>
          </a:p>
        </p:txBody>
      </p:sp>
      <p:sp>
        <p:nvSpPr>
          <p:cNvPr id="156" name="Google Shape;156;p23"/>
          <p:cNvSpPr txBox="1"/>
          <p:nvPr/>
        </p:nvSpPr>
        <p:spPr>
          <a:xfrm>
            <a:off x="311700" y="3278275"/>
            <a:ext cx="6511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57" name="Google Shape;157;p23"/>
          <p:cNvPicPr preferRelativeResize="0"/>
          <p:nvPr/>
        </p:nvPicPr>
        <p:blipFill>
          <a:blip r:embed="rId3">
            <a:alphaModFix/>
          </a:blip>
          <a:stretch>
            <a:fillRect/>
          </a:stretch>
        </p:blipFill>
        <p:spPr>
          <a:xfrm>
            <a:off x="4747801" y="1082950"/>
            <a:ext cx="4299366" cy="26576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High Harmonic Generation</a:t>
            </a:r>
            <a:endParaRPr/>
          </a:p>
        </p:txBody>
      </p:sp>
      <p:sp>
        <p:nvSpPr>
          <p:cNvPr id="163" name="Google Shape;163;p24"/>
          <p:cNvSpPr txBox="1"/>
          <p:nvPr>
            <p:ph idx="1" type="body"/>
          </p:nvPr>
        </p:nvSpPr>
        <p:spPr>
          <a:xfrm>
            <a:off x="311700" y="1479425"/>
            <a:ext cx="8520600" cy="813300"/>
          </a:xfrm>
          <a:prstGeom prst="rect">
            <a:avLst/>
          </a:prstGeom>
        </p:spPr>
        <p:txBody>
          <a:bodyPr anchorCtr="0" anchor="t" bIns="91425" lIns="91425" spcFirstLastPara="1" rIns="91425" wrap="square" tIns="91425">
            <a:noAutofit/>
          </a:bodyPr>
          <a:lstStyle/>
          <a:p>
            <a:pPr indent="0" lvl="0" marL="457200" rtl="0" algn="l">
              <a:lnSpc>
                <a:spcPct val="105000"/>
              </a:lnSpc>
              <a:spcBef>
                <a:spcPts val="0"/>
              </a:spcBef>
              <a:spcAft>
                <a:spcPts val="0"/>
              </a:spcAft>
              <a:buNone/>
            </a:pPr>
            <a:r>
              <a:t/>
            </a:r>
            <a:endParaRPr sz="1690"/>
          </a:p>
          <a:p>
            <a:pPr indent="0" lvl="0" marL="457200" rtl="0" algn="l">
              <a:lnSpc>
                <a:spcPct val="105000"/>
              </a:lnSpc>
              <a:spcBef>
                <a:spcPts val="1200"/>
              </a:spcBef>
              <a:spcAft>
                <a:spcPts val="1200"/>
              </a:spcAft>
              <a:buSzPts val="605"/>
              <a:buNone/>
            </a:pPr>
            <a:r>
              <a:t/>
            </a:r>
            <a:endParaRPr sz="989"/>
          </a:p>
        </p:txBody>
      </p:sp>
      <p:sp>
        <p:nvSpPr>
          <p:cNvPr id="164" name="Google Shape;164;p24"/>
          <p:cNvSpPr txBox="1"/>
          <p:nvPr/>
        </p:nvSpPr>
        <p:spPr>
          <a:xfrm>
            <a:off x="712200" y="1017725"/>
            <a:ext cx="7749600" cy="461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Clr>
                <a:schemeClr val="dk1"/>
              </a:buClr>
              <a:buSzPts val="1100"/>
              <a:buFont typeface="Arial"/>
              <a:buNone/>
            </a:pPr>
            <a:r>
              <a:rPr b="1" lang="en" sz="1800">
                <a:solidFill>
                  <a:schemeClr val="dk2"/>
                </a:solidFill>
              </a:rPr>
              <a:t>Energy of electron at recombination ⩰  Energy of XUV Pulse</a:t>
            </a:r>
            <a:endParaRPr/>
          </a:p>
        </p:txBody>
      </p:sp>
      <p:sp>
        <p:nvSpPr>
          <p:cNvPr id="165" name="Google Shape;165;p24"/>
          <p:cNvSpPr txBox="1"/>
          <p:nvPr/>
        </p:nvSpPr>
        <p:spPr>
          <a:xfrm>
            <a:off x="914400" y="2146311"/>
            <a:ext cx="7315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66" name="Google Shape;166;p24"/>
          <p:cNvPicPr preferRelativeResize="0"/>
          <p:nvPr/>
        </p:nvPicPr>
        <p:blipFill>
          <a:blip r:embed="rId3">
            <a:alphaModFix/>
          </a:blip>
          <a:stretch>
            <a:fillRect/>
          </a:stretch>
        </p:blipFill>
        <p:spPr>
          <a:xfrm>
            <a:off x="434700" y="1479425"/>
            <a:ext cx="3551076" cy="3160576"/>
          </a:xfrm>
          <a:prstGeom prst="rect">
            <a:avLst/>
          </a:prstGeom>
          <a:noFill/>
          <a:ln>
            <a:noFill/>
          </a:ln>
        </p:spPr>
      </p:pic>
      <p:pic>
        <p:nvPicPr>
          <p:cNvPr id="167" name="Google Shape;167;p24"/>
          <p:cNvPicPr preferRelativeResize="0"/>
          <p:nvPr/>
        </p:nvPicPr>
        <p:blipFill>
          <a:blip r:embed="rId4">
            <a:alphaModFix/>
          </a:blip>
          <a:stretch>
            <a:fillRect/>
          </a:stretch>
        </p:blipFill>
        <p:spPr>
          <a:xfrm>
            <a:off x="4470160" y="1406119"/>
            <a:ext cx="4227924" cy="3434252"/>
          </a:xfrm>
          <a:prstGeom prst="rect">
            <a:avLst/>
          </a:prstGeom>
          <a:noFill/>
          <a:ln>
            <a:noFill/>
          </a:ln>
        </p:spPr>
      </p:pic>
      <p:sp>
        <p:nvSpPr>
          <p:cNvPr id="168" name="Google Shape;168;p24"/>
          <p:cNvSpPr/>
          <p:nvPr/>
        </p:nvSpPr>
        <p:spPr>
          <a:xfrm>
            <a:off x="0" y="4828000"/>
            <a:ext cx="611100" cy="315600"/>
          </a:xfrm>
          <a:prstGeom prst="snip1Rect">
            <a:avLst>
              <a:gd fmla="val 16667" name="adj"/>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5"/>
          <p:cNvPicPr preferRelativeResize="0"/>
          <p:nvPr/>
        </p:nvPicPr>
        <p:blipFill>
          <a:blip r:embed="rId3">
            <a:alphaModFix/>
          </a:blip>
          <a:stretch>
            <a:fillRect/>
          </a:stretch>
        </p:blipFill>
        <p:spPr>
          <a:xfrm>
            <a:off x="4457700" y="1046075"/>
            <a:ext cx="4178301" cy="2906800"/>
          </a:xfrm>
          <a:prstGeom prst="rect">
            <a:avLst/>
          </a:prstGeom>
          <a:noFill/>
          <a:ln>
            <a:noFill/>
          </a:ln>
        </p:spPr>
      </p:pic>
      <p:sp>
        <p:nvSpPr>
          <p:cNvPr id="174" name="Google Shape;174;p25"/>
          <p:cNvSpPr txBox="1"/>
          <p:nvPr>
            <p:ph idx="1" type="body"/>
          </p:nvPr>
        </p:nvSpPr>
        <p:spPr>
          <a:xfrm>
            <a:off x="273050" y="998450"/>
            <a:ext cx="4299000" cy="5203500"/>
          </a:xfrm>
          <a:prstGeom prst="rect">
            <a:avLst/>
          </a:prstGeom>
        </p:spPr>
        <p:txBody>
          <a:bodyPr anchorCtr="0" anchor="t" bIns="91425" lIns="91425" spcFirstLastPara="1" rIns="73225" wrap="square" tIns="91425">
            <a:normAutofit/>
          </a:bodyPr>
          <a:lstStyle/>
          <a:p>
            <a:pPr indent="-323850" lvl="0" marL="457200" rtl="0" algn="l">
              <a:spcBef>
                <a:spcPts val="0"/>
              </a:spcBef>
              <a:spcAft>
                <a:spcPts val="0"/>
              </a:spcAft>
              <a:buClr>
                <a:schemeClr val="dk1"/>
              </a:buClr>
              <a:buSzPts val="1500"/>
              <a:buFont typeface="Lora Medium"/>
              <a:buChar char="-"/>
            </a:pPr>
            <a:r>
              <a:rPr lang="en" sz="1500">
                <a:solidFill>
                  <a:schemeClr val="dk1"/>
                </a:solidFill>
              </a:rPr>
              <a:t>Our </a:t>
            </a:r>
            <a:r>
              <a:rPr b="1" lang="en" sz="1500">
                <a:solidFill>
                  <a:schemeClr val="dk1"/>
                </a:solidFill>
              </a:rPr>
              <a:t>optical model</a:t>
            </a:r>
            <a:r>
              <a:rPr lang="en" sz="1500">
                <a:solidFill>
                  <a:schemeClr val="dk1"/>
                </a:solidFill>
              </a:rPr>
              <a:t> is a </a:t>
            </a:r>
            <a:r>
              <a:rPr b="1" lang="en" sz="1500">
                <a:solidFill>
                  <a:schemeClr val="dk1"/>
                </a:solidFill>
              </a:rPr>
              <a:t>superposition </a:t>
            </a:r>
            <a:r>
              <a:rPr lang="en" sz="1500">
                <a:solidFill>
                  <a:schemeClr val="dk1"/>
                </a:solidFill>
              </a:rPr>
              <a:t>of </a:t>
            </a:r>
            <a:r>
              <a:rPr b="1" lang="en" sz="1500">
                <a:solidFill>
                  <a:schemeClr val="dk1"/>
                </a:solidFill>
              </a:rPr>
              <a:t>two circularly polarised EM waves</a:t>
            </a:r>
            <a:endParaRPr b="1" sz="1500">
              <a:solidFill>
                <a:schemeClr val="dk1"/>
              </a:solidFill>
            </a:endParaRPr>
          </a:p>
          <a:p>
            <a:pPr indent="-323850" lvl="0" marL="457200" rtl="0" algn="l">
              <a:spcBef>
                <a:spcPts val="0"/>
              </a:spcBef>
              <a:spcAft>
                <a:spcPts val="0"/>
              </a:spcAft>
              <a:buClr>
                <a:schemeClr val="dk1"/>
              </a:buClr>
              <a:buSzPts val="1500"/>
              <a:buFont typeface="Lora Medium"/>
              <a:buChar char="-"/>
            </a:pPr>
            <a:r>
              <a:rPr lang="en" sz="1500">
                <a:solidFill>
                  <a:schemeClr val="dk1"/>
                </a:solidFill>
              </a:rPr>
              <a:t>In what is called the homogenous setup One EM wave </a:t>
            </a:r>
            <a:r>
              <a:rPr b="1" lang="en" sz="1500">
                <a:solidFill>
                  <a:schemeClr val="dk1"/>
                </a:solidFill>
              </a:rPr>
              <a:t>rotates in opposite direction 2x frequency </a:t>
            </a:r>
            <a:r>
              <a:rPr lang="en" sz="1100">
                <a:solidFill>
                  <a:schemeClr val="dk1"/>
                </a:solidFill>
              </a:rPr>
              <a:t>(see </a:t>
            </a:r>
            <a:r>
              <a:rPr b="1" lang="en" sz="1100" u="sng">
                <a:solidFill>
                  <a:schemeClr val="dk1"/>
                </a:solidFill>
              </a:rPr>
              <a:t>FIG 1</a:t>
            </a:r>
            <a:r>
              <a:rPr lang="en" sz="1100">
                <a:solidFill>
                  <a:schemeClr val="dk1"/>
                </a:solidFill>
              </a:rPr>
              <a:t>)</a:t>
            </a:r>
            <a:r>
              <a:rPr lang="en" sz="1500">
                <a:solidFill>
                  <a:schemeClr val="dk1"/>
                </a:solidFill>
              </a:rPr>
              <a:t> of the other</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Font typeface="Lora Medium"/>
              <a:buChar char="-"/>
            </a:pPr>
            <a:r>
              <a:rPr lang="en" sz="1500">
                <a:solidFill>
                  <a:schemeClr val="dk1"/>
                </a:solidFill>
              </a:rPr>
              <a:t>Relative </a:t>
            </a:r>
            <a:r>
              <a:rPr b="1" lang="en" sz="1500">
                <a:solidFill>
                  <a:schemeClr val="dk1"/>
                </a:solidFill>
              </a:rPr>
              <a:t>rotational frequency is 3</a:t>
            </a:r>
            <a:r>
              <a:rPr lang="en" sz="1500">
                <a:solidFill>
                  <a:schemeClr val="dk1"/>
                </a:solidFill>
              </a:rPr>
              <a:t> (1 cw, -2 ccw, 1-(-2)=3) </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Font typeface="Lora Medium"/>
              <a:buChar char="-"/>
            </a:pPr>
            <a:r>
              <a:rPr lang="en" sz="1500">
                <a:solidFill>
                  <a:schemeClr val="dk1"/>
                </a:solidFill>
              </a:rPr>
              <a:t>Leads to </a:t>
            </a:r>
            <a:r>
              <a:rPr b="1" lang="en" sz="1500">
                <a:solidFill>
                  <a:schemeClr val="dk1"/>
                </a:solidFill>
              </a:rPr>
              <a:t>trifold petal pattern</a:t>
            </a:r>
            <a:r>
              <a:rPr lang="en" sz="1500">
                <a:solidFill>
                  <a:schemeClr val="dk1"/>
                </a:solidFill>
              </a:rPr>
              <a:t> </a:t>
            </a:r>
            <a:r>
              <a:rPr lang="en" sz="1200">
                <a:solidFill>
                  <a:schemeClr val="dk1"/>
                </a:solidFill>
              </a:rPr>
              <a:t>(see </a:t>
            </a:r>
            <a:r>
              <a:rPr b="1" lang="en" sz="1200" u="sng">
                <a:solidFill>
                  <a:schemeClr val="dk1"/>
                </a:solidFill>
              </a:rPr>
              <a:t>FIG 1</a:t>
            </a:r>
            <a:r>
              <a:rPr lang="en" sz="1200">
                <a:solidFill>
                  <a:schemeClr val="dk1"/>
                </a:solidFill>
              </a:rPr>
              <a:t>) </a:t>
            </a:r>
            <a:r>
              <a:rPr lang="en" sz="1500">
                <a:solidFill>
                  <a:schemeClr val="dk1"/>
                </a:solidFill>
              </a:rPr>
              <a:t>with  an </a:t>
            </a:r>
            <a:r>
              <a:rPr b="1" lang="en" sz="1500">
                <a:solidFill>
                  <a:schemeClr val="dk1"/>
                </a:solidFill>
              </a:rPr>
              <a:t>order</a:t>
            </a:r>
            <a:r>
              <a:rPr lang="en" sz="1500">
                <a:solidFill>
                  <a:schemeClr val="dk1"/>
                </a:solidFill>
              </a:rPr>
              <a:t> of rotational symmetry of</a:t>
            </a:r>
            <a:r>
              <a:rPr b="1" lang="en" sz="1500">
                <a:solidFill>
                  <a:schemeClr val="dk1"/>
                </a:solidFill>
              </a:rPr>
              <a:t> 3</a:t>
            </a:r>
            <a:r>
              <a:rPr lang="en" sz="1500">
                <a:solidFill>
                  <a:schemeClr val="dk1"/>
                </a:solidFill>
              </a:rPr>
              <a:t>  with a maxima every ⅓ of a rotation (optical period of 1/3)</a:t>
            </a:r>
            <a:endParaRPr sz="1500">
              <a:solidFill>
                <a:schemeClr val="dk1"/>
              </a:solidFill>
            </a:endParaRPr>
          </a:p>
          <a:p>
            <a:pPr indent="0" lvl="0" marL="0" rtl="0" algn="l">
              <a:spcBef>
                <a:spcPts val="0"/>
              </a:spcBef>
              <a:spcAft>
                <a:spcPts val="0"/>
              </a:spcAft>
              <a:buNone/>
            </a:pPr>
            <a:r>
              <a:t/>
            </a:r>
            <a:endParaRPr sz="2200"/>
          </a:p>
        </p:txBody>
      </p:sp>
      <p:sp>
        <p:nvSpPr>
          <p:cNvPr id="175" name="Google Shape;175;p25"/>
          <p:cNvSpPr txBox="1"/>
          <p:nvPr/>
        </p:nvSpPr>
        <p:spPr>
          <a:xfrm>
            <a:off x="273050" y="136825"/>
            <a:ext cx="5486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t>What is the optical model?  </a:t>
            </a:r>
            <a:endParaRPr b="1" sz="2800"/>
          </a:p>
        </p:txBody>
      </p:sp>
      <p:sp>
        <p:nvSpPr>
          <p:cNvPr id="176" name="Google Shape;176;p25"/>
          <p:cNvSpPr txBox="1"/>
          <p:nvPr/>
        </p:nvSpPr>
        <p:spPr>
          <a:xfrm>
            <a:off x="4892675" y="4391025"/>
            <a:ext cx="866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t>FIG 1</a:t>
            </a:r>
            <a:endParaRPr b="1" sz="1100"/>
          </a:p>
        </p:txBody>
      </p:sp>
      <p:sp>
        <p:nvSpPr>
          <p:cNvPr id="177" name="Google Shape;177;p25"/>
          <p:cNvSpPr/>
          <p:nvPr/>
        </p:nvSpPr>
        <p:spPr>
          <a:xfrm>
            <a:off x="0" y="4828000"/>
            <a:ext cx="611100" cy="315600"/>
          </a:xfrm>
          <a:prstGeom prst="snip1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nvSpPr>
        <p:spPr>
          <a:xfrm>
            <a:off x="371475" y="609600"/>
            <a:ext cx="4006800" cy="2274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Char char="-"/>
            </a:pPr>
            <a:r>
              <a:rPr lang="en" sz="1500">
                <a:solidFill>
                  <a:schemeClr val="dk1"/>
                </a:solidFill>
              </a:rPr>
              <a:t>Used because its super easy to modify shape of wave by slight deviations from the </a:t>
            </a:r>
            <a:r>
              <a:rPr b="1" lang="en" sz="1500">
                <a:solidFill>
                  <a:schemeClr val="dk1"/>
                </a:solidFill>
              </a:rPr>
              <a:t>homogenous case.</a:t>
            </a:r>
            <a:r>
              <a:rPr lang="en" sz="1500">
                <a:solidFill>
                  <a:schemeClr val="dk1"/>
                </a:solidFill>
              </a:rPr>
              <a:t> </a:t>
            </a:r>
            <a:endParaRPr sz="1500">
              <a:solidFill>
                <a:schemeClr val="dk1"/>
              </a:solidFill>
            </a:endParaRPr>
          </a:p>
          <a:p>
            <a:pPr indent="0" lvl="0" marL="457200" rtl="0" algn="l">
              <a:lnSpc>
                <a:spcPct val="115000"/>
              </a:lnSpc>
              <a:spcBef>
                <a:spcPts val="0"/>
              </a:spcBef>
              <a:spcAft>
                <a:spcPts val="0"/>
              </a:spcAft>
              <a:buNone/>
            </a:pPr>
            <a:r>
              <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The </a:t>
            </a:r>
            <a:r>
              <a:rPr b="1" lang="en" sz="1500">
                <a:solidFill>
                  <a:schemeClr val="dk1"/>
                </a:solidFill>
              </a:rPr>
              <a:t>linear</a:t>
            </a:r>
            <a:r>
              <a:rPr lang="en" sz="1500">
                <a:solidFill>
                  <a:schemeClr val="dk1"/>
                </a:solidFill>
              </a:rPr>
              <a:t> model is more </a:t>
            </a:r>
            <a:r>
              <a:rPr b="1" lang="en" sz="1500">
                <a:solidFill>
                  <a:schemeClr val="dk1"/>
                </a:solidFill>
              </a:rPr>
              <a:t>limited </a:t>
            </a:r>
            <a:r>
              <a:rPr lang="en" sz="1500">
                <a:solidFill>
                  <a:schemeClr val="dk1"/>
                </a:solidFill>
              </a:rPr>
              <a:t>in the waveforms produced, because it is more </a:t>
            </a:r>
            <a:r>
              <a:rPr b="1" lang="en" sz="1500">
                <a:solidFill>
                  <a:schemeClr val="dk1"/>
                </a:solidFill>
              </a:rPr>
              <a:t>difficult to manipulate XUV pulses.</a:t>
            </a:r>
            <a:endParaRPr b="1" sz="1500">
              <a:solidFill>
                <a:schemeClr val="dk1"/>
              </a:solidFill>
            </a:endParaRPr>
          </a:p>
        </p:txBody>
      </p:sp>
      <p:pic>
        <p:nvPicPr>
          <p:cNvPr id="183" name="Google Shape;183;p26"/>
          <p:cNvPicPr preferRelativeResize="0"/>
          <p:nvPr/>
        </p:nvPicPr>
        <p:blipFill>
          <a:blip r:embed="rId3">
            <a:alphaModFix/>
          </a:blip>
          <a:stretch>
            <a:fillRect/>
          </a:stretch>
        </p:blipFill>
        <p:spPr>
          <a:xfrm>
            <a:off x="4479902" y="880775"/>
            <a:ext cx="4337275" cy="3037175"/>
          </a:xfrm>
          <a:prstGeom prst="rect">
            <a:avLst/>
          </a:prstGeom>
          <a:noFill/>
          <a:ln>
            <a:noFill/>
          </a:ln>
        </p:spPr>
      </p:pic>
      <p:sp>
        <p:nvSpPr>
          <p:cNvPr id="184" name="Google Shape;184;p26"/>
          <p:cNvSpPr txBox="1"/>
          <p:nvPr/>
        </p:nvSpPr>
        <p:spPr>
          <a:xfrm>
            <a:off x="371470" y="3149400"/>
            <a:ext cx="3424500" cy="1743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Char char="-"/>
            </a:pPr>
            <a:r>
              <a:rPr lang="en" sz="1500">
                <a:solidFill>
                  <a:schemeClr val="dk1"/>
                </a:solidFill>
              </a:rPr>
              <a:t>But expectedly in the </a:t>
            </a:r>
            <a:r>
              <a:rPr b="1" lang="en" sz="1500">
                <a:solidFill>
                  <a:schemeClr val="dk1"/>
                </a:solidFill>
              </a:rPr>
              <a:t>homogenous </a:t>
            </a:r>
            <a:r>
              <a:rPr lang="en" sz="1500">
                <a:solidFill>
                  <a:schemeClr val="dk1"/>
                </a:solidFill>
              </a:rPr>
              <a:t>case, </a:t>
            </a:r>
            <a:r>
              <a:rPr lang="en" sz="1200">
                <a:solidFill>
                  <a:schemeClr val="dk1"/>
                </a:solidFill>
              </a:rPr>
              <a:t>(see </a:t>
            </a:r>
            <a:r>
              <a:rPr b="1" lang="en" sz="1200" u="sng">
                <a:solidFill>
                  <a:schemeClr val="dk1"/>
                </a:solidFill>
              </a:rPr>
              <a:t>FIG 2</a:t>
            </a:r>
            <a:r>
              <a:rPr lang="en" sz="1200">
                <a:solidFill>
                  <a:schemeClr val="dk1"/>
                </a:solidFill>
              </a:rPr>
              <a:t>) </a:t>
            </a:r>
            <a:r>
              <a:rPr lang="en" sz="1500">
                <a:solidFill>
                  <a:schemeClr val="dk1"/>
                </a:solidFill>
              </a:rPr>
              <a:t> </a:t>
            </a:r>
            <a:r>
              <a:rPr lang="en" sz="1500">
                <a:solidFill>
                  <a:schemeClr val="dk1"/>
                </a:solidFill>
              </a:rPr>
              <a:t> we see a regular </a:t>
            </a:r>
            <a:r>
              <a:rPr b="1" lang="en" sz="1500">
                <a:solidFill>
                  <a:schemeClr val="dk1"/>
                </a:solidFill>
              </a:rPr>
              <a:t>sinusoidal  shape</a:t>
            </a:r>
            <a:r>
              <a:rPr lang="en" sz="1500">
                <a:solidFill>
                  <a:schemeClr val="dk1"/>
                </a:solidFill>
              </a:rPr>
              <a:t> representing  the </a:t>
            </a:r>
            <a:r>
              <a:rPr b="1" lang="en" sz="1500">
                <a:solidFill>
                  <a:schemeClr val="dk1"/>
                </a:solidFill>
              </a:rPr>
              <a:t>maximas passing through the atom.</a:t>
            </a:r>
            <a:r>
              <a:rPr lang="en" sz="1500">
                <a:solidFill>
                  <a:schemeClr val="dk1"/>
                </a:solidFill>
              </a:rPr>
              <a:t> </a:t>
            </a:r>
            <a:endParaRPr sz="1500">
              <a:solidFill>
                <a:schemeClr val="dk1"/>
              </a:solidFill>
            </a:endParaRPr>
          </a:p>
        </p:txBody>
      </p:sp>
      <p:sp>
        <p:nvSpPr>
          <p:cNvPr id="185" name="Google Shape;185;p26"/>
          <p:cNvSpPr txBox="1"/>
          <p:nvPr/>
        </p:nvSpPr>
        <p:spPr>
          <a:xfrm>
            <a:off x="4572000" y="4052600"/>
            <a:ext cx="3758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t>FIG 2</a:t>
            </a:r>
            <a:endParaRPr b="1" sz="1100" u="sng"/>
          </a:p>
        </p:txBody>
      </p:sp>
      <p:sp>
        <p:nvSpPr>
          <p:cNvPr id="186" name="Google Shape;186;p26"/>
          <p:cNvSpPr txBox="1"/>
          <p:nvPr/>
        </p:nvSpPr>
        <p:spPr>
          <a:xfrm>
            <a:off x="577850" y="40200"/>
            <a:ext cx="5486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Why do we use this optical model?</a:t>
            </a:r>
            <a:endParaRPr b="1" sz="2500"/>
          </a:p>
        </p:txBody>
      </p:sp>
      <p:sp>
        <p:nvSpPr>
          <p:cNvPr id="187" name="Google Shape;187;p26"/>
          <p:cNvSpPr/>
          <p:nvPr/>
        </p:nvSpPr>
        <p:spPr>
          <a:xfrm>
            <a:off x="0" y="4828000"/>
            <a:ext cx="611100" cy="315600"/>
          </a:xfrm>
          <a:prstGeom prst="snip1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27"/>
          <p:cNvSpPr/>
          <p:nvPr/>
        </p:nvSpPr>
        <p:spPr>
          <a:xfrm>
            <a:off x="17600" y="0"/>
            <a:ext cx="4560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txBox="1"/>
          <p:nvPr>
            <p:ph idx="4294967295" type="body"/>
          </p:nvPr>
        </p:nvSpPr>
        <p:spPr>
          <a:xfrm>
            <a:off x="59600" y="937289"/>
            <a:ext cx="4476600" cy="3092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So far, we have a scenario in which a laser fires at a neon atom causing an electron to be </a:t>
            </a:r>
            <a:r>
              <a:rPr b="1" lang="en"/>
              <a:t>ejected</a:t>
            </a:r>
            <a:r>
              <a:rPr lang="en"/>
              <a:t> and undergo the </a:t>
            </a:r>
            <a:r>
              <a:rPr b="1" lang="en"/>
              <a:t>three step model</a:t>
            </a:r>
            <a:r>
              <a:rPr lang="en"/>
              <a:t>.</a:t>
            </a:r>
            <a:endParaRPr/>
          </a:p>
          <a:p>
            <a:pPr indent="0" lvl="0" marL="0" rtl="0" algn="l">
              <a:spcBef>
                <a:spcPts val="1200"/>
              </a:spcBef>
              <a:spcAft>
                <a:spcPts val="0"/>
              </a:spcAft>
              <a:buNone/>
            </a:pPr>
            <a:r>
              <a:rPr lang="en"/>
              <a:t>However, we could add </a:t>
            </a:r>
            <a:r>
              <a:rPr b="1" lang="en"/>
              <a:t>plasmonic enhancement.</a:t>
            </a:r>
            <a:endParaRPr b="1"/>
          </a:p>
          <a:p>
            <a:pPr indent="0" lvl="0" marL="0" rtl="0" algn="l">
              <a:lnSpc>
                <a:spcPct val="100000"/>
              </a:lnSpc>
              <a:spcBef>
                <a:spcPts val="1200"/>
              </a:spcBef>
              <a:spcAft>
                <a:spcPts val="0"/>
              </a:spcAft>
              <a:buClr>
                <a:schemeClr val="dk1"/>
              </a:buClr>
              <a:buSzPct val="78571"/>
              <a:buFont typeface="Arial"/>
              <a:buNone/>
            </a:pPr>
            <a:r>
              <a:rPr lang="en" sz="1400">
                <a:solidFill>
                  <a:schemeClr val="dk1"/>
                </a:solidFill>
              </a:rPr>
              <a:t>          </a:t>
            </a:r>
            <a:endParaRPr sz="1400">
              <a:solidFill>
                <a:schemeClr val="dk1"/>
              </a:solidFill>
            </a:endParaRPr>
          </a:p>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94" name="Google Shape;194;p27"/>
          <p:cNvPicPr preferRelativeResize="0"/>
          <p:nvPr/>
        </p:nvPicPr>
        <p:blipFill>
          <a:blip r:embed="rId3">
            <a:alphaModFix/>
          </a:blip>
          <a:stretch>
            <a:fillRect/>
          </a:stretch>
        </p:blipFill>
        <p:spPr>
          <a:xfrm>
            <a:off x="155175" y="2419950"/>
            <a:ext cx="4285448" cy="2495759"/>
          </a:xfrm>
          <a:prstGeom prst="rect">
            <a:avLst/>
          </a:prstGeom>
          <a:noFill/>
          <a:ln>
            <a:noFill/>
          </a:ln>
        </p:spPr>
      </p:pic>
      <p:sp>
        <p:nvSpPr>
          <p:cNvPr id="195" name="Google Shape;195;p27"/>
          <p:cNvSpPr/>
          <p:nvPr/>
        </p:nvSpPr>
        <p:spPr>
          <a:xfrm>
            <a:off x="0" y="4828000"/>
            <a:ext cx="611100" cy="315600"/>
          </a:xfrm>
          <a:prstGeom prst="snip1Rect">
            <a:avLst>
              <a:gd fmla="val 16667" name="adj"/>
            </a:avLst>
          </a:prstGeom>
          <a:solidFill>
            <a:srgbClr val="56BE2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txBox="1"/>
          <p:nvPr/>
        </p:nvSpPr>
        <p:spPr>
          <a:xfrm>
            <a:off x="101602" y="267722"/>
            <a:ext cx="4392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t>Plasmonic enhancement:</a:t>
            </a:r>
            <a:endParaRPr sz="2500"/>
          </a:p>
        </p:txBody>
      </p:sp>
      <p:pic>
        <p:nvPicPr>
          <p:cNvPr id="197" name="Google Shape;197;p27" title="EnhancementVisualizedSqrt.mp4">
            <a:hlinkClick r:id="rId4"/>
          </p:cNvPr>
          <p:cNvPicPr preferRelativeResize="0"/>
          <p:nvPr/>
        </p:nvPicPr>
        <p:blipFill>
          <a:blip r:embed="rId5">
            <a:alphaModFix/>
          </a:blip>
          <a:stretch>
            <a:fillRect/>
          </a:stretch>
        </p:blipFill>
        <p:spPr>
          <a:xfrm>
            <a:off x="4797796" y="399850"/>
            <a:ext cx="4285426" cy="2020100"/>
          </a:xfrm>
          <a:prstGeom prst="rect">
            <a:avLst/>
          </a:prstGeom>
          <a:noFill/>
          <a:ln>
            <a:noFill/>
          </a:ln>
        </p:spPr>
      </p:pic>
      <p:sp>
        <p:nvSpPr>
          <p:cNvPr id="198" name="Google Shape;198;p27"/>
          <p:cNvSpPr txBox="1"/>
          <p:nvPr/>
        </p:nvSpPr>
        <p:spPr>
          <a:xfrm>
            <a:off x="4797788" y="2858231"/>
            <a:ext cx="4091700" cy="819600"/>
          </a:xfrm>
          <a:prstGeom prst="rect">
            <a:avLst/>
          </a:prstGeom>
          <a:noFill/>
          <a:ln cap="flat" cmpd="sng" w="9525">
            <a:solidFill>
              <a:srgbClr val="38761D"/>
            </a:solidFill>
            <a:prstDash val="dash"/>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Nanosphere located at x = 297 au</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Electric field strength = length of arrow</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txBox="1"/>
          <p:nvPr>
            <p:ph type="title"/>
          </p:nvPr>
        </p:nvSpPr>
        <p:spPr>
          <a:xfrm>
            <a:off x="793509" y="214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parameters with plasmonic enhancement</a:t>
            </a:r>
            <a:endParaRPr/>
          </a:p>
        </p:txBody>
      </p:sp>
      <p:sp>
        <p:nvSpPr>
          <p:cNvPr id="204" name="Google Shape;204;p28"/>
          <p:cNvSpPr/>
          <p:nvPr/>
        </p:nvSpPr>
        <p:spPr>
          <a:xfrm>
            <a:off x="0" y="4828000"/>
            <a:ext cx="611100" cy="315600"/>
          </a:xfrm>
          <a:prstGeom prst="snip1Rect">
            <a:avLst>
              <a:gd fmla="val 16667" name="adj"/>
            </a:avLst>
          </a:prstGeom>
          <a:solidFill>
            <a:srgbClr val="56BE2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28"/>
          <p:cNvPicPr preferRelativeResize="0"/>
          <p:nvPr/>
        </p:nvPicPr>
        <p:blipFill>
          <a:blip r:embed="rId3">
            <a:alphaModFix/>
          </a:blip>
          <a:stretch>
            <a:fillRect/>
          </a:stretch>
        </p:blipFill>
        <p:spPr>
          <a:xfrm>
            <a:off x="286075" y="787075"/>
            <a:ext cx="5363251" cy="3441499"/>
          </a:xfrm>
          <a:prstGeom prst="rect">
            <a:avLst/>
          </a:prstGeom>
          <a:noFill/>
          <a:ln>
            <a:noFill/>
          </a:ln>
        </p:spPr>
      </p:pic>
      <p:sp>
        <p:nvSpPr>
          <p:cNvPr id="206" name="Google Shape;206;p28"/>
          <p:cNvSpPr txBox="1"/>
          <p:nvPr/>
        </p:nvSpPr>
        <p:spPr>
          <a:xfrm>
            <a:off x="5914909" y="2796029"/>
            <a:ext cx="2661900" cy="1242900"/>
          </a:xfrm>
          <a:prstGeom prst="rect">
            <a:avLst/>
          </a:prstGeom>
          <a:noFill/>
          <a:ln cap="flat" cmpd="sng" w="9525">
            <a:solidFill>
              <a:srgbClr val="59595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1E1919"/>
                </a:solidFill>
              </a:rPr>
              <a:t>Key:</a:t>
            </a:r>
            <a:endParaRPr u="sng">
              <a:solidFill>
                <a:srgbClr val="1E1919"/>
              </a:solidFill>
            </a:endParaRPr>
          </a:p>
          <a:p>
            <a:pPr indent="0" lvl="0" marL="0" rtl="0" algn="l">
              <a:spcBef>
                <a:spcPts val="0"/>
              </a:spcBef>
              <a:spcAft>
                <a:spcPts val="0"/>
              </a:spcAft>
              <a:buNone/>
            </a:pPr>
            <a:r>
              <a:t/>
            </a:r>
            <a:endParaRPr b="1">
              <a:solidFill>
                <a:srgbClr val="990000"/>
              </a:solidFill>
            </a:endParaRPr>
          </a:p>
          <a:p>
            <a:pPr indent="0" lvl="0" marL="0" rtl="0" algn="l">
              <a:spcBef>
                <a:spcPts val="0"/>
              </a:spcBef>
              <a:spcAft>
                <a:spcPts val="0"/>
              </a:spcAft>
              <a:buNone/>
            </a:pPr>
            <a:r>
              <a:rPr b="1" lang="en">
                <a:solidFill>
                  <a:srgbClr val="990000"/>
                </a:solidFill>
              </a:rPr>
              <a:t> - </a:t>
            </a:r>
            <a:r>
              <a:rPr b="1" lang="en">
                <a:solidFill>
                  <a:srgbClr val="990000"/>
                </a:solidFill>
              </a:rPr>
              <a:t>Plasmonic enhancement </a:t>
            </a:r>
            <a:endParaRPr b="1">
              <a:solidFill>
                <a:srgbClr val="990000"/>
              </a:solidFill>
            </a:endParaRPr>
          </a:p>
          <a:p>
            <a:pPr indent="0" lvl="0" marL="0" rtl="0" algn="l">
              <a:spcBef>
                <a:spcPts val="0"/>
              </a:spcBef>
              <a:spcAft>
                <a:spcPts val="0"/>
              </a:spcAft>
              <a:buNone/>
            </a:pPr>
            <a:r>
              <a:rPr b="1" lang="en"/>
              <a:t> - </a:t>
            </a:r>
            <a:r>
              <a:rPr b="1" lang="en"/>
              <a:t>No plasmonic</a:t>
            </a:r>
            <a:endParaRPr b="1"/>
          </a:p>
          <a:p>
            <a:pPr indent="0" lvl="0" marL="0" rtl="0" algn="l">
              <a:spcBef>
                <a:spcPts val="0"/>
              </a:spcBef>
              <a:spcAft>
                <a:spcPts val="0"/>
              </a:spcAft>
              <a:buNone/>
            </a:pPr>
            <a:r>
              <a:rPr b="1" lang="en"/>
              <a:t>   enhancement </a:t>
            </a:r>
            <a:endParaRPr b="1"/>
          </a:p>
        </p:txBody>
      </p:sp>
      <p:sp>
        <p:nvSpPr>
          <p:cNvPr id="207" name="Google Shape;207;p28"/>
          <p:cNvSpPr txBox="1"/>
          <p:nvPr/>
        </p:nvSpPr>
        <p:spPr>
          <a:xfrm>
            <a:off x="5872675" y="964375"/>
            <a:ext cx="2947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Using plasmonic enhancements, we are able to reach a higher harmonic order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enables us to investigate more values and make more </a:t>
            </a:r>
            <a:r>
              <a:rPr lang="en"/>
              <a:t>observations  on them </a:t>
            </a:r>
            <a:endParaRPr/>
          </a:p>
        </p:txBody>
      </p:sp>
      <p:pic>
        <p:nvPicPr>
          <p:cNvPr id="208" name="Google Shape;208;p28"/>
          <p:cNvPicPr preferRelativeResize="0"/>
          <p:nvPr/>
        </p:nvPicPr>
        <p:blipFill>
          <a:blip r:embed="rId4">
            <a:alphaModFix/>
          </a:blip>
          <a:stretch>
            <a:fillRect/>
          </a:stretch>
        </p:blipFill>
        <p:spPr>
          <a:xfrm>
            <a:off x="4337008" y="5594204"/>
            <a:ext cx="3262049" cy="2011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aphicFrame>
        <p:nvGraphicFramePr>
          <p:cNvPr id="213" name="Google Shape;213;p29"/>
          <p:cNvGraphicFramePr/>
          <p:nvPr/>
        </p:nvGraphicFramePr>
        <p:xfrm>
          <a:off x="76194" y="569389"/>
          <a:ext cx="3000000" cy="3000000"/>
        </p:xfrm>
        <a:graphic>
          <a:graphicData uri="http://schemas.openxmlformats.org/drawingml/2006/table">
            <a:tbl>
              <a:tblPr>
                <a:noFill/>
                <a:tableStyleId>{398BE069-3474-4470-BBCF-20AE34652C6E}</a:tableStyleId>
              </a:tblPr>
              <a:tblGrid>
                <a:gridCol w="2686275"/>
                <a:gridCol w="2686275"/>
              </a:tblGrid>
              <a:tr h="441050">
                <a:tc>
                  <a:txBody>
                    <a:bodyPr/>
                    <a:lstStyle/>
                    <a:p>
                      <a:pPr indent="0" lvl="0" marL="0" rtl="0" algn="l">
                        <a:spcBef>
                          <a:spcPts val="0"/>
                        </a:spcBef>
                        <a:spcAft>
                          <a:spcPts val="0"/>
                        </a:spcAft>
                        <a:buNone/>
                      </a:pPr>
                      <a:r>
                        <a:rPr lang="en" sz="1600">
                          <a:solidFill>
                            <a:srgbClr val="6AA84F"/>
                          </a:solidFill>
                        </a:rPr>
                        <a:t>Linear model</a:t>
                      </a:r>
                      <a:endParaRPr sz="1600">
                        <a:solidFill>
                          <a:srgbClr val="6AA84F"/>
                        </a:solidFill>
                      </a:endParaRPr>
                    </a:p>
                  </a:txBody>
                  <a:tcPr marT="91425" marB="91425" marR="91425" marL="91425">
                    <a:lnL cap="flat" cmpd="sng" w="9525">
                      <a:solidFill>
                        <a:srgbClr val="0C343D"/>
                      </a:solidFill>
                      <a:prstDash val="solid"/>
                      <a:round/>
                      <a:headEnd len="sm" w="sm" type="none"/>
                      <a:tailEnd len="sm" w="sm" type="none"/>
                    </a:lnL>
                    <a:lnR cap="flat" cmpd="sng" w="9525">
                      <a:solidFill>
                        <a:srgbClr val="0C343D"/>
                      </a:solidFill>
                      <a:prstDash val="solid"/>
                      <a:round/>
                      <a:headEnd len="sm" w="sm" type="none"/>
                      <a:tailEnd len="sm" w="sm" type="none"/>
                    </a:lnR>
                    <a:lnT cap="flat" cmpd="sng" w="9525">
                      <a:solidFill>
                        <a:srgbClr val="0C343D"/>
                      </a:solidFill>
                      <a:prstDash val="solid"/>
                      <a:round/>
                      <a:headEnd len="sm" w="sm" type="none"/>
                      <a:tailEnd len="sm" w="sm" type="none"/>
                    </a:lnT>
                    <a:lnB cap="flat" cmpd="sng" w="9525">
                      <a:solidFill>
                        <a:srgbClr val="0C343D"/>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990000"/>
                          </a:solidFill>
                        </a:rPr>
                        <a:t>Cubic model</a:t>
                      </a:r>
                      <a:endParaRPr sz="1600">
                        <a:solidFill>
                          <a:srgbClr val="990000"/>
                        </a:solidFill>
                      </a:endParaRPr>
                    </a:p>
                  </a:txBody>
                  <a:tcPr marT="91425" marB="91425" marR="91425" marL="91425">
                    <a:lnL cap="flat" cmpd="sng" w="9525">
                      <a:solidFill>
                        <a:srgbClr val="0C343D"/>
                      </a:solidFill>
                      <a:prstDash val="solid"/>
                      <a:round/>
                      <a:headEnd len="sm" w="sm" type="none"/>
                      <a:tailEnd len="sm" w="sm" type="none"/>
                    </a:lnL>
                    <a:lnR cap="flat" cmpd="sng" w="9525">
                      <a:solidFill>
                        <a:srgbClr val="0C343D"/>
                      </a:solidFill>
                      <a:prstDash val="solid"/>
                      <a:round/>
                      <a:headEnd len="sm" w="sm" type="none"/>
                      <a:tailEnd len="sm" w="sm" type="none"/>
                    </a:lnR>
                    <a:lnT cap="flat" cmpd="sng" w="9525">
                      <a:solidFill>
                        <a:srgbClr val="0C343D"/>
                      </a:solidFill>
                      <a:prstDash val="solid"/>
                      <a:round/>
                      <a:headEnd len="sm" w="sm" type="none"/>
                      <a:tailEnd len="sm" w="sm" type="none"/>
                    </a:lnT>
                    <a:lnB cap="flat" cmpd="sng" w="9525">
                      <a:solidFill>
                        <a:srgbClr val="0C343D"/>
                      </a:solidFill>
                      <a:prstDash val="solid"/>
                      <a:round/>
                      <a:headEnd len="sm" w="sm" type="none"/>
                      <a:tailEnd len="sm" w="sm" type="none"/>
                    </a:lnB>
                  </a:tcPr>
                </a:tc>
              </a:tr>
              <a:tr h="3765500">
                <a:tc>
                  <a:txBody>
                    <a:bodyPr/>
                    <a:lstStyle/>
                    <a:p>
                      <a:pPr indent="-330200" lvl="0" marL="457200" rtl="0" algn="l">
                        <a:spcBef>
                          <a:spcPts val="0"/>
                        </a:spcBef>
                        <a:spcAft>
                          <a:spcPts val="0"/>
                        </a:spcAft>
                        <a:buSzPts val="1600"/>
                        <a:buChar char="●"/>
                      </a:pPr>
                      <a:r>
                        <a:rPr lang="en" sz="1600"/>
                        <a:t>Only works for a </a:t>
                      </a:r>
                      <a:r>
                        <a:rPr b="1" lang="en" sz="1600"/>
                        <a:t>small range</a:t>
                      </a:r>
                      <a:r>
                        <a:rPr lang="en" sz="1600"/>
                        <a:t> of </a:t>
                      </a:r>
                      <a:r>
                        <a:rPr b="1" lang="en" sz="1600"/>
                        <a:t>travel distance</a:t>
                      </a:r>
                      <a:r>
                        <a:rPr lang="en" sz="1600"/>
                        <a:t> for the electrons</a:t>
                      </a:r>
                      <a:endParaRPr sz="1600"/>
                    </a:p>
                    <a:p>
                      <a:pPr indent="-330200" lvl="0" marL="457200" rtl="0" algn="l">
                        <a:spcBef>
                          <a:spcPts val="0"/>
                        </a:spcBef>
                        <a:spcAft>
                          <a:spcPts val="0"/>
                        </a:spcAft>
                        <a:buSzPts val="1600"/>
                        <a:buChar char="●"/>
                      </a:pPr>
                      <a:r>
                        <a:rPr lang="en" sz="1600"/>
                        <a:t>Not a good mathematical model for what we want to represent</a:t>
                      </a:r>
                      <a:endParaRPr sz="1600"/>
                    </a:p>
                    <a:p>
                      <a:pPr indent="-330200" lvl="0" marL="457200" rtl="0" algn="l">
                        <a:spcBef>
                          <a:spcPts val="0"/>
                        </a:spcBef>
                        <a:spcAft>
                          <a:spcPts val="0"/>
                        </a:spcAft>
                        <a:buSzPts val="1600"/>
                        <a:buChar char="●"/>
                      </a:pPr>
                      <a:r>
                        <a:rPr lang="en" sz="1600"/>
                        <a:t>When the linear model intercepts the x-axis, the + sign changes to a - sign despite the electric field not actually changing to the opposite direction.</a:t>
                      </a:r>
                      <a:endParaRPr sz="1600"/>
                    </a:p>
                  </a:txBody>
                  <a:tcPr marT="91425" marB="91425" marR="91425" marL="91425">
                    <a:lnL cap="flat" cmpd="sng" w="9525">
                      <a:solidFill>
                        <a:srgbClr val="0C343D"/>
                      </a:solidFill>
                      <a:prstDash val="solid"/>
                      <a:round/>
                      <a:headEnd len="sm" w="sm" type="none"/>
                      <a:tailEnd len="sm" w="sm" type="none"/>
                    </a:lnL>
                    <a:lnR cap="flat" cmpd="sng" w="9525">
                      <a:solidFill>
                        <a:srgbClr val="0C343D"/>
                      </a:solidFill>
                      <a:prstDash val="solid"/>
                      <a:round/>
                      <a:headEnd len="sm" w="sm" type="none"/>
                      <a:tailEnd len="sm" w="sm" type="none"/>
                    </a:lnR>
                    <a:lnT cap="flat" cmpd="sng" w="9525">
                      <a:solidFill>
                        <a:srgbClr val="0C343D"/>
                      </a:solidFill>
                      <a:prstDash val="solid"/>
                      <a:round/>
                      <a:headEnd len="sm" w="sm" type="none"/>
                      <a:tailEnd len="sm" w="sm" type="none"/>
                    </a:lnT>
                    <a:lnB cap="flat" cmpd="sng" w="9525">
                      <a:solidFill>
                        <a:srgbClr val="0C343D"/>
                      </a:solidFill>
                      <a:prstDash val="solid"/>
                      <a:round/>
                      <a:headEnd len="sm" w="sm" type="none"/>
                      <a:tailEnd len="sm" w="sm" type="none"/>
                    </a:lnB>
                  </a:tcPr>
                </a:tc>
                <a:tc>
                  <a:txBody>
                    <a:bodyPr/>
                    <a:lstStyle/>
                    <a:p>
                      <a:pPr indent="-330200" lvl="0" marL="457200" rtl="0" algn="l">
                        <a:spcBef>
                          <a:spcPts val="0"/>
                        </a:spcBef>
                        <a:spcAft>
                          <a:spcPts val="0"/>
                        </a:spcAft>
                        <a:buSzPts val="1600"/>
                        <a:buChar char="●"/>
                      </a:pPr>
                      <a:r>
                        <a:rPr lang="en" sz="1600"/>
                        <a:t>Provides a mathematical model with an </a:t>
                      </a:r>
                      <a:r>
                        <a:rPr b="1" lang="en" sz="1600"/>
                        <a:t>improved spatial dependence</a:t>
                      </a:r>
                      <a:r>
                        <a:rPr lang="en" sz="1600"/>
                        <a:t> on the electric field</a:t>
                      </a:r>
                      <a:endParaRPr sz="1600"/>
                    </a:p>
                  </a:txBody>
                  <a:tcPr marT="91425" marB="91425" marR="91425" marL="91425">
                    <a:lnL cap="flat" cmpd="sng" w="9525">
                      <a:solidFill>
                        <a:srgbClr val="0C343D"/>
                      </a:solidFill>
                      <a:prstDash val="solid"/>
                      <a:round/>
                      <a:headEnd len="sm" w="sm" type="none"/>
                      <a:tailEnd len="sm" w="sm" type="none"/>
                    </a:lnL>
                    <a:lnR cap="flat" cmpd="sng" w="9525">
                      <a:solidFill>
                        <a:srgbClr val="0C343D"/>
                      </a:solidFill>
                      <a:prstDash val="solid"/>
                      <a:round/>
                      <a:headEnd len="sm" w="sm" type="none"/>
                      <a:tailEnd len="sm" w="sm" type="none"/>
                    </a:lnR>
                    <a:lnT cap="flat" cmpd="sng" w="9525">
                      <a:solidFill>
                        <a:srgbClr val="0C343D"/>
                      </a:solidFill>
                      <a:prstDash val="solid"/>
                      <a:round/>
                      <a:headEnd len="sm" w="sm" type="none"/>
                      <a:tailEnd len="sm" w="sm" type="none"/>
                    </a:lnT>
                    <a:lnB cap="flat" cmpd="sng" w="9525">
                      <a:solidFill>
                        <a:srgbClr val="0C343D"/>
                      </a:solidFill>
                      <a:prstDash val="solid"/>
                      <a:round/>
                      <a:headEnd len="sm" w="sm" type="none"/>
                      <a:tailEnd len="sm" w="sm" type="none"/>
                    </a:lnB>
                  </a:tcPr>
                </a:tc>
              </a:tr>
            </a:tbl>
          </a:graphicData>
        </a:graphic>
      </p:graphicFrame>
      <p:sp>
        <p:nvSpPr>
          <p:cNvPr id="214" name="Google Shape;214;p29"/>
          <p:cNvSpPr/>
          <p:nvPr/>
        </p:nvSpPr>
        <p:spPr>
          <a:xfrm>
            <a:off x="0" y="4828000"/>
            <a:ext cx="611100" cy="315600"/>
          </a:xfrm>
          <a:prstGeom prst="snip1Rect">
            <a:avLst>
              <a:gd fmla="val 16667" name="adj"/>
            </a:avLst>
          </a:prstGeom>
          <a:solidFill>
            <a:srgbClr val="56BE2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9"/>
          <p:cNvSpPr txBox="1"/>
          <p:nvPr/>
        </p:nvSpPr>
        <p:spPr>
          <a:xfrm>
            <a:off x="914400" y="1"/>
            <a:ext cx="7315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t>Linear vs cubic model</a:t>
            </a:r>
            <a:endParaRPr sz="2500"/>
          </a:p>
        </p:txBody>
      </p:sp>
      <p:pic>
        <p:nvPicPr>
          <p:cNvPr id="216" name="Google Shape;216;p29"/>
          <p:cNvPicPr preferRelativeResize="0"/>
          <p:nvPr/>
        </p:nvPicPr>
        <p:blipFill rotWithShape="1">
          <a:blip r:embed="rId3">
            <a:alphaModFix/>
          </a:blip>
          <a:srcRect b="6716" l="0" r="0" t="0"/>
          <a:stretch/>
        </p:blipFill>
        <p:spPr>
          <a:xfrm>
            <a:off x="5481375" y="569400"/>
            <a:ext cx="3662624" cy="3384625"/>
          </a:xfrm>
          <a:prstGeom prst="rect">
            <a:avLst/>
          </a:prstGeom>
          <a:noFill/>
          <a:ln>
            <a:noFill/>
          </a:ln>
        </p:spPr>
      </p:pic>
      <p:pic>
        <p:nvPicPr>
          <p:cNvPr id="217" name="Google Shape;217;p29"/>
          <p:cNvPicPr preferRelativeResize="0"/>
          <p:nvPr/>
        </p:nvPicPr>
        <p:blipFill rotWithShape="1">
          <a:blip r:embed="rId3">
            <a:alphaModFix/>
          </a:blip>
          <a:srcRect b="-2601" l="0" r="10450" t="93903"/>
          <a:stretch/>
        </p:blipFill>
        <p:spPr>
          <a:xfrm>
            <a:off x="5547000" y="4390625"/>
            <a:ext cx="3279800" cy="315601"/>
          </a:xfrm>
          <a:prstGeom prst="rect">
            <a:avLst/>
          </a:prstGeom>
          <a:noFill/>
          <a:ln>
            <a:noFill/>
          </a:ln>
        </p:spPr>
      </p:pic>
      <p:sp>
        <p:nvSpPr>
          <p:cNvPr id="218" name="Google Shape;218;p29"/>
          <p:cNvSpPr txBox="1"/>
          <p:nvPr/>
        </p:nvSpPr>
        <p:spPr>
          <a:xfrm>
            <a:off x="914400" y="2143663"/>
            <a:ext cx="7315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9" name="Google Shape;219;p29"/>
          <p:cNvSpPr txBox="1"/>
          <p:nvPr/>
        </p:nvSpPr>
        <p:spPr>
          <a:xfrm>
            <a:off x="5727029" y="3571035"/>
            <a:ext cx="2673300" cy="8196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i="1" lang="en"/>
              <a:t>KEY</a:t>
            </a:r>
            <a:endParaRPr i="1"/>
          </a:p>
          <a:p>
            <a:pPr indent="-317500" lvl="0" marL="457200" rtl="0" algn="ctr">
              <a:spcBef>
                <a:spcPts val="0"/>
              </a:spcBef>
              <a:spcAft>
                <a:spcPts val="0"/>
              </a:spcAft>
              <a:buClr>
                <a:srgbClr val="990000"/>
              </a:buClr>
              <a:buSzPts val="1400"/>
              <a:buChar char="●"/>
            </a:pPr>
            <a:r>
              <a:rPr b="1" i="1" lang="en">
                <a:solidFill>
                  <a:srgbClr val="990000"/>
                </a:solidFill>
              </a:rPr>
              <a:t>Cubic model</a:t>
            </a:r>
            <a:r>
              <a:rPr lang="en">
                <a:solidFill>
                  <a:srgbClr val="990000"/>
                </a:solidFill>
              </a:rPr>
              <a:t> </a:t>
            </a:r>
            <a:endParaRPr>
              <a:solidFill>
                <a:srgbClr val="990000"/>
              </a:solidFill>
            </a:endParaRPr>
          </a:p>
          <a:p>
            <a:pPr indent="-317500" lvl="0" marL="457200" rtl="0" algn="ctr">
              <a:spcBef>
                <a:spcPts val="0"/>
              </a:spcBef>
              <a:spcAft>
                <a:spcPts val="0"/>
              </a:spcAft>
              <a:buClr>
                <a:srgbClr val="6AA84F"/>
              </a:buClr>
              <a:buSzPts val="1400"/>
              <a:buChar char="●"/>
            </a:pPr>
            <a:r>
              <a:rPr b="1" i="1" lang="en">
                <a:solidFill>
                  <a:srgbClr val="6AA84F"/>
                </a:solidFill>
              </a:rPr>
              <a:t>Linear Model</a:t>
            </a:r>
            <a:endParaRPr b="1" i="1">
              <a:solidFill>
                <a:srgbClr val="6AA84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311700" y="1209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Data &amp; Results</a:t>
            </a:r>
            <a:endParaRPr/>
          </a:p>
        </p:txBody>
      </p:sp>
      <p:sp>
        <p:nvSpPr>
          <p:cNvPr id="225" name="Google Shape;225;p30"/>
          <p:cNvSpPr/>
          <p:nvPr/>
        </p:nvSpPr>
        <p:spPr>
          <a:xfrm>
            <a:off x="0" y="4828000"/>
            <a:ext cx="611100" cy="315600"/>
          </a:xfrm>
          <a:prstGeom prst="snip1Rect">
            <a:avLst>
              <a:gd fmla="val 16667" name="adj"/>
            </a:avLst>
          </a:prstGeom>
          <a:gradFill>
            <a:gsLst>
              <a:gs pos="0">
                <a:srgbClr val="980000"/>
              </a:gs>
              <a:gs pos="9000">
                <a:srgbClr val="FF0000"/>
              </a:gs>
              <a:gs pos="21000">
                <a:srgbClr val="FF9900"/>
              </a:gs>
              <a:gs pos="35000">
                <a:srgbClr val="FFFF00"/>
              </a:gs>
              <a:gs pos="50000">
                <a:srgbClr val="00FF00"/>
              </a:gs>
              <a:gs pos="64000">
                <a:srgbClr val="00FFFF"/>
              </a:gs>
              <a:gs pos="77000">
                <a:srgbClr val="4A86E8"/>
              </a:gs>
              <a:gs pos="89000">
                <a:srgbClr val="9900FF"/>
              </a:gs>
              <a:gs pos="100000">
                <a:srgbClr val="FF00FF"/>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6" name="Google Shape;226;p30"/>
          <p:cNvPicPr preferRelativeResize="0"/>
          <p:nvPr/>
        </p:nvPicPr>
        <p:blipFill>
          <a:blip r:embed="rId3">
            <a:alphaModFix/>
          </a:blip>
          <a:stretch>
            <a:fillRect/>
          </a:stretch>
        </p:blipFill>
        <p:spPr>
          <a:xfrm>
            <a:off x="533150" y="603437"/>
            <a:ext cx="8077724" cy="39366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1"/>
          <p:cNvPicPr preferRelativeResize="0"/>
          <p:nvPr/>
        </p:nvPicPr>
        <p:blipFill>
          <a:blip r:embed="rId3">
            <a:alphaModFix/>
          </a:blip>
          <a:stretch>
            <a:fillRect/>
          </a:stretch>
        </p:blipFill>
        <p:spPr>
          <a:xfrm>
            <a:off x="421351" y="245687"/>
            <a:ext cx="8301300" cy="4652125"/>
          </a:xfrm>
          <a:prstGeom prst="rect">
            <a:avLst/>
          </a:prstGeom>
          <a:noFill/>
          <a:ln>
            <a:noFill/>
          </a:ln>
        </p:spPr>
      </p:pic>
      <p:sp>
        <p:nvSpPr>
          <p:cNvPr id="232" name="Google Shape;232;p31"/>
          <p:cNvSpPr/>
          <p:nvPr/>
        </p:nvSpPr>
        <p:spPr>
          <a:xfrm>
            <a:off x="0" y="4828000"/>
            <a:ext cx="611100" cy="315600"/>
          </a:xfrm>
          <a:prstGeom prst="snip1Rect">
            <a:avLst>
              <a:gd fmla="val 16667" name="adj"/>
            </a:avLst>
          </a:prstGeom>
          <a:gradFill>
            <a:gsLst>
              <a:gs pos="0">
                <a:srgbClr val="980000"/>
              </a:gs>
              <a:gs pos="9000">
                <a:srgbClr val="FF0000"/>
              </a:gs>
              <a:gs pos="21000">
                <a:srgbClr val="FF9900"/>
              </a:gs>
              <a:gs pos="35000">
                <a:srgbClr val="FFFF00"/>
              </a:gs>
              <a:gs pos="50000">
                <a:srgbClr val="00FF00"/>
              </a:gs>
              <a:gs pos="64000">
                <a:srgbClr val="00FFFF"/>
              </a:gs>
              <a:gs pos="77000">
                <a:srgbClr val="4A86E8"/>
              </a:gs>
              <a:gs pos="89000">
                <a:srgbClr val="9900FF"/>
              </a:gs>
              <a:gs pos="100000">
                <a:srgbClr val="FF00FF"/>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248500" y="129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to Attoscience</a:t>
            </a:r>
            <a:endParaRPr/>
          </a:p>
        </p:txBody>
      </p:sp>
      <p:sp>
        <p:nvSpPr>
          <p:cNvPr id="67" name="Google Shape;67;p14"/>
          <p:cNvSpPr txBox="1"/>
          <p:nvPr>
            <p:ph idx="1" type="body"/>
          </p:nvPr>
        </p:nvSpPr>
        <p:spPr>
          <a:xfrm>
            <a:off x="2485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91440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68" name="Google Shape;68;p14"/>
          <p:cNvSpPr/>
          <p:nvPr/>
        </p:nvSpPr>
        <p:spPr>
          <a:xfrm>
            <a:off x="0" y="4827900"/>
            <a:ext cx="611100" cy="315600"/>
          </a:xfrm>
          <a:prstGeom prst="snip1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4"/>
          <p:cNvPicPr preferRelativeResize="0"/>
          <p:nvPr/>
        </p:nvPicPr>
        <p:blipFill>
          <a:blip r:embed="rId3">
            <a:alphaModFix/>
          </a:blip>
          <a:stretch>
            <a:fillRect/>
          </a:stretch>
        </p:blipFill>
        <p:spPr>
          <a:xfrm>
            <a:off x="4200350" y="2496064"/>
            <a:ext cx="4859650" cy="1094311"/>
          </a:xfrm>
          <a:prstGeom prst="rect">
            <a:avLst/>
          </a:prstGeom>
          <a:noFill/>
          <a:ln>
            <a:noFill/>
          </a:ln>
        </p:spPr>
      </p:pic>
      <p:sp>
        <p:nvSpPr>
          <p:cNvPr id="70" name="Google Shape;70;p14"/>
          <p:cNvSpPr txBox="1"/>
          <p:nvPr/>
        </p:nvSpPr>
        <p:spPr>
          <a:xfrm>
            <a:off x="6288675" y="4685750"/>
            <a:ext cx="2347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rPr>
              <a:t>Image By A C Bray and C Hofmann</a:t>
            </a:r>
            <a:endParaRPr/>
          </a:p>
        </p:txBody>
      </p:sp>
      <p:pic>
        <p:nvPicPr>
          <p:cNvPr id="71" name="Google Shape;71;p14"/>
          <p:cNvPicPr preferRelativeResize="0"/>
          <p:nvPr/>
        </p:nvPicPr>
        <p:blipFill>
          <a:blip r:embed="rId4">
            <a:alphaModFix/>
          </a:blip>
          <a:stretch>
            <a:fillRect/>
          </a:stretch>
        </p:blipFill>
        <p:spPr>
          <a:xfrm>
            <a:off x="0" y="1212250"/>
            <a:ext cx="4272877" cy="2795950"/>
          </a:xfrm>
          <a:prstGeom prst="rect">
            <a:avLst/>
          </a:prstGeom>
          <a:noFill/>
          <a:ln>
            <a:noFill/>
          </a:ln>
        </p:spPr>
      </p:pic>
      <p:sp>
        <p:nvSpPr>
          <p:cNvPr id="72" name="Google Shape;72;p14"/>
          <p:cNvSpPr txBox="1"/>
          <p:nvPr/>
        </p:nvSpPr>
        <p:spPr>
          <a:xfrm>
            <a:off x="4380625" y="1389663"/>
            <a:ext cx="4499100" cy="780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One attosecond = 1x10^-18 seconds</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Strong field = coulomb potential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147675" y="1030253"/>
            <a:ext cx="8996400" cy="3116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 for listening!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118407" y="253624"/>
            <a:ext cx="8520600" cy="59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320"/>
              <a:t>Systems of Interest</a:t>
            </a:r>
            <a:endParaRPr sz="2320"/>
          </a:p>
        </p:txBody>
      </p:sp>
      <p:sp>
        <p:nvSpPr>
          <p:cNvPr id="78" name="Google Shape;78;p15"/>
          <p:cNvSpPr txBox="1"/>
          <p:nvPr>
            <p:ph idx="1" type="body"/>
          </p:nvPr>
        </p:nvSpPr>
        <p:spPr>
          <a:xfrm>
            <a:off x="0" y="914315"/>
            <a:ext cx="6002400" cy="38505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Analysis of the impact of lasers and their strong fields on electrons bound to their parent ions</a:t>
            </a:r>
            <a:endParaRPr sz="1500"/>
          </a:p>
          <a:p>
            <a:pPr indent="0" lvl="0" marL="0" rtl="0" algn="l">
              <a:spcBef>
                <a:spcPts val="1200"/>
              </a:spcBef>
              <a:spcAft>
                <a:spcPts val="0"/>
              </a:spcAft>
              <a:buNone/>
            </a:pPr>
            <a:r>
              <a:t/>
            </a:r>
            <a:endParaRPr sz="1500"/>
          </a:p>
          <a:p>
            <a:pPr indent="-323850" lvl="0" marL="457200" rtl="0" algn="l">
              <a:spcBef>
                <a:spcPts val="1200"/>
              </a:spcBef>
              <a:spcAft>
                <a:spcPts val="0"/>
              </a:spcAft>
              <a:buSzPts val="1500"/>
              <a:buChar char="●"/>
            </a:pPr>
            <a:r>
              <a:rPr lang="en" sz="1500"/>
              <a:t>3 step model: </a:t>
            </a:r>
            <a:r>
              <a:rPr b="1" lang="en" sz="1500"/>
              <a:t>Tunneling, Acceleration, Recombination</a:t>
            </a:r>
            <a:endParaRPr b="1" sz="1500"/>
          </a:p>
          <a:p>
            <a:pPr indent="0" lvl="0" marL="0" rtl="0" algn="l">
              <a:spcBef>
                <a:spcPts val="1200"/>
              </a:spcBef>
              <a:spcAft>
                <a:spcPts val="0"/>
              </a:spcAft>
              <a:buNone/>
            </a:pPr>
            <a:r>
              <a:t/>
            </a:r>
            <a:endParaRPr b="1" sz="1500"/>
          </a:p>
          <a:p>
            <a:pPr indent="-323850" lvl="0" marL="457200" rtl="0" algn="l">
              <a:spcBef>
                <a:spcPts val="1200"/>
              </a:spcBef>
              <a:spcAft>
                <a:spcPts val="0"/>
              </a:spcAft>
              <a:buSzPts val="1500"/>
              <a:buChar char="●"/>
            </a:pPr>
            <a:r>
              <a:rPr lang="en" sz="1500"/>
              <a:t>The results we obtain will differ depending on the properties of the laser.</a:t>
            </a:r>
            <a:endParaRPr sz="1500"/>
          </a:p>
        </p:txBody>
      </p:sp>
      <p:sp>
        <p:nvSpPr>
          <p:cNvPr id="79" name="Google Shape;79;p15"/>
          <p:cNvSpPr/>
          <p:nvPr/>
        </p:nvSpPr>
        <p:spPr>
          <a:xfrm>
            <a:off x="0" y="4827900"/>
            <a:ext cx="611100" cy="315600"/>
          </a:xfrm>
          <a:prstGeom prst="snip1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5"/>
          <p:cNvPicPr preferRelativeResize="0"/>
          <p:nvPr/>
        </p:nvPicPr>
        <p:blipFill>
          <a:blip r:embed="rId3">
            <a:alphaModFix/>
          </a:blip>
          <a:stretch>
            <a:fillRect/>
          </a:stretch>
        </p:blipFill>
        <p:spPr>
          <a:xfrm>
            <a:off x="5633832" y="1414994"/>
            <a:ext cx="3510176" cy="2165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laser?</a:t>
            </a:r>
            <a:endParaRPr/>
          </a:p>
          <a:p>
            <a:pPr indent="0" lvl="0" marL="0" rtl="0" algn="l">
              <a:spcBef>
                <a:spcPts val="0"/>
              </a:spcBef>
              <a:spcAft>
                <a:spcPts val="0"/>
              </a:spcAft>
              <a:buNone/>
            </a:pPr>
            <a:r>
              <a:t/>
            </a:r>
            <a:endParaRPr/>
          </a:p>
        </p:txBody>
      </p:sp>
      <p:sp>
        <p:nvSpPr>
          <p:cNvPr id="86" name="Google Shape;8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Stimulates atoms to emit light at different wavelength</a:t>
            </a:r>
            <a:endParaRPr/>
          </a:p>
          <a:p>
            <a:pPr indent="0" lvl="0" marL="0" rtl="0" algn="l">
              <a:spcBef>
                <a:spcPts val="1200"/>
              </a:spcBef>
              <a:spcAft>
                <a:spcPts val="1200"/>
              </a:spcAft>
              <a:buNone/>
            </a:pPr>
            <a:r>
              <a:t/>
            </a:r>
            <a:endParaRPr/>
          </a:p>
        </p:txBody>
      </p:sp>
      <p:pic>
        <p:nvPicPr>
          <p:cNvPr id="87" name="Google Shape;87;p16"/>
          <p:cNvPicPr preferRelativeResize="0"/>
          <p:nvPr/>
        </p:nvPicPr>
        <p:blipFill>
          <a:blip r:embed="rId3">
            <a:alphaModFix/>
          </a:blip>
          <a:stretch>
            <a:fillRect/>
          </a:stretch>
        </p:blipFill>
        <p:spPr>
          <a:xfrm>
            <a:off x="4624975" y="1836250"/>
            <a:ext cx="4322074" cy="2523875"/>
          </a:xfrm>
          <a:prstGeom prst="rect">
            <a:avLst/>
          </a:prstGeom>
          <a:noFill/>
          <a:ln>
            <a:noFill/>
          </a:ln>
        </p:spPr>
      </p:pic>
      <p:pic>
        <p:nvPicPr>
          <p:cNvPr id="88" name="Google Shape;88;p16"/>
          <p:cNvPicPr preferRelativeResize="0"/>
          <p:nvPr/>
        </p:nvPicPr>
        <p:blipFill rotWithShape="1">
          <a:blip r:embed="rId4">
            <a:alphaModFix/>
          </a:blip>
          <a:srcRect b="0" l="5775" r="0" t="0"/>
          <a:stretch/>
        </p:blipFill>
        <p:spPr>
          <a:xfrm>
            <a:off x="200550" y="1604975"/>
            <a:ext cx="4512876" cy="2755149"/>
          </a:xfrm>
          <a:prstGeom prst="rect">
            <a:avLst/>
          </a:prstGeom>
          <a:noFill/>
          <a:ln>
            <a:noFill/>
          </a:ln>
        </p:spPr>
      </p:pic>
      <p:sp>
        <p:nvSpPr>
          <p:cNvPr id="89" name="Google Shape;89;p16"/>
          <p:cNvSpPr/>
          <p:nvPr/>
        </p:nvSpPr>
        <p:spPr>
          <a:xfrm>
            <a:off x="0" y="4828000"/>
            <a:ext cx="611100" cy="315600"/>
          </a:xfrm>
          <a:prstGeom prst="snip1Rect">
            <a:avLst>
              <a:gd fmla="val 16667" name="adj"/>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nvSpPr>
        <p:spPr>
          <a:xfrm>
            <a:off x="958300" y="4850150"/>
            <a:ext cx="618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1" name="Google Shape;91;p16"/>
          <p:cNvSpPr txBox="1"/>
          <p:nvPr/>
        </p:nvSpPr>
        <p:spPr>
          <a:xfrm>
            <a:off x="958300" y="4703625"/>
            <a:ext cx="8070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Bern university of </a:t>
            </a:r>
            <a:r>
              <a:rPr lang="en" sz="1000"/>
              <a:t>applied</a:t>
            </a:r>
            <a:r>
              <a:rPr lang="en" sz="1000"/>
              <a:t> sciences(</a:t>
            </a:r>
            <a:r>
              <a:rPr lang="en" sz="1000"/>
              <a:t>Engineering </a:t>
            </a:r>
            <a:r>
              <a:rPr lang="en" sz="1000"/>
              <a:t>and </a:t>
            </a:r>
            <a:r>
              <a:rPr lang="en" sz="1000"/>
              <a:t>information</a:t>
            </a:r>
            <a:r>
              <a:rPr lang="en" sz="1000"/>
              <a:t> technology)</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481275" y="483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Types of polarisation</a:t>
            </a:r>
            <a:endParaRPr/>
          </a:p>
        </p:txBody>
      </p:sp>
      <p:sp>
        <p:nvSpPr>
          <p:cNvPr id="97" name="Google Shape;97;p17"/>
          <p:cNvSpPr txBox="1"/>
          <p:nvPr>
            <p:ph idx="1" type="body"/>
          </p:nvPr>
        </p:nvSpPr>
        <p:spPr>
          <a:xfrm>
            <a:off x="956050" y="145682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SzPts val="1800"/>
              <a:buChar char="●"/>
            </a:pPr>
            <a:r>
              <a:rPr lang="en"/>
              <a:t>Linear</a:t>
            </a:r>
            <a:endParaRPr/>
          </a:p>
          <a:p>
            <a:pPr indent="0" lvl="0" marL="0" rtl="0" algn="l">
              <a:lnSpc>
                <a:spcPct val="100000"/>
              </a:lnSpc>
              <a:spcBef>
                <a:spcPts val="500"/>
              </a:spcBef>
              <a:spcAft>
                <a:spcPts val="0"/>
              </a:spcAft>
              <a:buNone/>
            </a:pPr>
            <a:r>
              <a:t/>
            </a:r>
            <a:endParaRPr/>
          </a:p>
          <a:p>
            <a:pPr indent="-342900" lvl="0" marL="457200" rtl="0" algn="l">
              <a:lnSpc>
                <a:spcPct val="100000"/>
              </a:lnSpc>
              <a:spcBef>
                <a:spcPts val="500"/>
              </a:spcBef>
              <a:spcAft>
                <a:spcPts val="0"/>
              </a:spcAft>
              <a:buSzPts val="1800"/>
              <a:buChar char="●"/>
            </a:pPr>
            <a:r>
              <a:rPr lang="en"/>
              <a:t>Circular</a:t>
            </a:r>
            <a:endParaRPr/>
          </a:p>
          <a:p>
            <a:pPr indent="0" lvl="0" marL="0" rtl="0" algn="l">
              <a:lnSpc>
                <a:spcPct val="100000"/>
              </a:lnSpc>
              <a:spcBef>
                <a:spcPts val="500"/>
              </a:spcBef>
              <a:spcAft>
                <a:spcPts val="0"/>
              </a:spcAft>
              <a:buNone/>
            </a:pPr>
            <a:r>
              <a:t/>
            </a:r>
            <a:endParaRPr/>
          </a:p>
          <a:p>
            <a:pPr indent="-342900" lvl="0" marL="457200" rtl="0" algn="l">
              <a:lnSpc>
                <a:spcPct val="100000"/>
              </a:lnSpc>
              <a:spcBef>
                <a:spcPts val="500"/>
              </a:spcBef>
              <a:spcAft>
                <a:spcPts val="0"/>
              </a:spcAft>
              <a:buSzPts val="1800"/>
              <a:buChar char="●"/>
            </a:pPr>
            <a:r>
              <a:rPr lang="en"/>
              <a:t>Elliptical</a:t>
            </a:r>
            <a:endParaRPr/>
          </a:p>
          <a:p>
            <a:pPr indent="0" lvl="0" marL="457200" rtl="0" algn="l">
              <a:lnSpc>
                <a:spcPct val="100000"/>
              </a:lnSpc>
              <a:spcBef>
                <a:spcPts val="500"/>
              </a:spcBef>
              <a:spcAft>
                <a:spcPts val="500"/>
              </a:spcAft>
              <a:buNone/>
            </a:pPr>
            <a:r>
              <a:t/>
            </a:r>
            <a:endParaRPr/>
          </a:p>
        </p:txBody>
      </p:sp>
      <p:pic>
        <p:nvPicPr>
          <p:cNvPr id="98" name="Google Shape;98;p17" title="ezgif.com-gif-maker (1).mp4">
            <a:hlinkClick r:id="rId3"/>
          </p:cNvPr>
          <p:cNvPicPr preferRelativeResize="0"/>
          <p:nvPr/>
        </p:nvPicPr>
        <p:blipFill>
          <a:blip r:embed="rId4">
            <a:alphaModFix/>
          </a:blip>
          <a:stretch>
            <a:fillRect/>
          </a:stretch>
        </p:blipFill>
        <p:spPr>
          <a:xfrm>
            <a:off x="3967725" y="909625"/>
            <a:ext cx="4572000" cy="3429000"/>
          </a:xfrm>
          <a:prstGeom prst="rect">
            <a:avLst/>
          </a:prstGeom>
          <a:noFill/>
          <a:ln>
            <a:noFill/>
          </a:ln>
        </p:spPr>
      </p:pic>
      <p:sp>
        <p:nvSpPr>
          <p:cNvPr id="99" name="Google Shape;99;p17"/>
          <p:cNvSpPr txBox="1"/>
          <p:nvPr/>
        </p:nvSpPr>
        <p:spPr>
          <a:xfrm>
            <a:off x="695400" y="4801650"/>
            <a:ext cx="8520600" cy="590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b="1" lang="en" sz="1000">
                <a:solidFill>
                  <a:srgbClr val="333333"/>
                </a:solidFill>
                <a:highlight>
                  <a:srgbClr val="FFFFFF"/>
                </a:highlight>
              </a:rPr>
              <a:t>Introduction to Polarization-https://www.edmundoptics.co.uk/knowledge-center/application-notes/optics/introduction-to-polarization/</a:t>
            </a:r>
            <a:endParaRPr b="1" sz="1000">
              <a:solidFill>
                <a:srgbClr val="333333"/>
              </a:solidFill>
              <a:highlight>
                <a:srgbClr val="FFFFFF"/>
              </a:highlight>
            </a:endParaRPr>
          </a:p>
          <a:p>
            <a:pPr indent="0" lvl="0" marL="0" rtl="0" algn="l">
              <a:spcBef>
                <a:spcPts val="400"/>
              </a:spcBef>
              <a:spcAft>
                <a:spcPts val="0"/>
              </a:spcAft>
              <a:buNone/>
            </a:pPr>
            <a:r>
              <a:t/>
            </a:r>
            <a:endParaRPr sz="800"/>
          </a:p>
        </p:txBody>
      </p:sp>
      <p:sp>
        <p:nvSpPr>
          <p:cNvPr id="100" name="Google Shape;100;p17"/>
          <p:cNvSpPr/>
          <p:nvPr/>
        </p:nvSpPr>
        <p:spPr>
          <a:xfrm>
            <a:off x="0" y="4828000"/>
            <a:ext cx="611100" cy="315600"/>
          </a:xfrm>
          <a:prstGeom prst="snip1Rect">
            <a:avLst>
              <a:gd fmla="val 16667" name="adj"/>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87900" y="625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 for XUV</a:t>
            </a:r>
            <a:endParaRPr/>
          </a:p>
        </p:txBody>
      </p:sp>
      <p:sp>
        <p:nvSpPr>
          <p:cNvPr id="106" name="Google Shape;106;p18"/>
          <p:cNvSpPr txBox="1"/>
          <p:nvPr>
            <p:ph idx="1" type="body"/>
          </p:nvPr>
        </p:nvSpPr>
        <p:spPr>
          <a:xfrm>
            <a:off x="311700" y="1729225"/>
            <a:ext cx="3189900" cy="2501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Input IR to XUV</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  Attoseconds </a:t>
            </a:r>
            <a:endParaRPr/>
          </a:p>
          <a:p>
            <a:pPr indent="0" lvl="0" marL="914400" rtl="0" algn="l">
              <a:lnSpc>
                <a:spcPct val="100000"/>
              </a:lnSpc>
              <a:spcBef>
                <a:spcPts val="0"/>
              </a:spcBef>
              <a:spcAft>
                <a:spcPts val="0"/>
              </a:spcAft>
              <a:buNone/>
            </a:pPr>
            <a:r>
              <a:rPr lang="en"/>
              <a:t>  vs. </a:t>
            </a:r>
            <a:endParaRPr/>
          </a:p>
          <a:p>
            <a:pPr indent="0" lvl="0" marL="457200" rtl="0" algn="l">
              <a:lnSpc>
                <a:spcPct val="100000"/>
              </a:lnSpc>
              <a:spcBef>
                <a:spcPts val="0"/>
              </a:spcBef>
              <a:spcAft>
                <a:spcPts val="0"/>
              </a:spcAft>
              <a:buNone/>
            </a:pPr>
            <a:r>
              <a:rPr lang="en"/>
              <a:t> femtoseconds</a:t>
            </a:r>
            <a:endParaRPr/>
          </a:p>
        </p:txBody>
      </p:sp>
      <p:pic>
        <p:nvPicPr>
          <p:cNvPr id="107" name="Google Shape;107;p18"/>
          <p:cNvPicPr preferRelativeResize="0"/>
          <p:nvPr/>
        </p:nvPicPr>
        <p:blipFill rotWithShape="1">
          <a:blip r:embed="rId3">
            <a:alphaModFix/>
          </a:blip>
          <a:srcRect b="5571" l="8572" r="8198" t="7780"/>
          <a:stretch/>
        </p:blipFill>
        <p:spPr>
          <a:xfrm>
            <a:off x="3501575" y="1218000"/>
            <a:ext cx="5143526" cy="3012301"/>
          </a:xfrm>
          <a:prstGeom prst="rect">
            <a:avLst/>
          </a:prstGeom>
          <a:noFill/>
          <a:ln>
            <a:noFill/>
          </a:ln>
        </p:spPr>
      </p:pic>
      <p:sp>
        <p:nvSpPr>
          <p:cNvPr id="108" name="Google Shape;108;p18"/>
          <p:cNvSpPr/>
          <p:nvPr/>
        </p:nvSpPr>
        <p:spPr>
          <a:xfrm>
            <a:off x="0" y="4828000"/>
            <a:ext cx="611100" cy="315600"/>
          </a:xfrm>
          <a:prstGeom prst="snip1Rect">
            <a:avLst>
              <a:gd fmla="val 16667" name="adj"/>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Forces</a:t>
            </a:r>
            <a:r>
              <a:rPr lang="en"/>
              <a:t> </a:t>
            </a:r>
            <a:endParaRPr/>
          </a:p>
        </p:txBody>
      </p:sp>
      <p:sp>
        <p:nvSpPr>
          <p:cNvPr id="114" name="Google Shape;114;p19"/>
          <p:cNvSpPr txBox="1"/>
          <p:nvPr>
            <p:ph idx="1" type="body"/>
          </p:nvPr>
        </p:nvSpPr>
        <p:spPr>
          <a:xfrm>
            <a:off x="0" y="1214663"/>
            <a:ext cx="43797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Force and </a:t>
            </a:r>
            <a:r>
              <a:rPr b="1" lang="en"/>
              <a:t>electron</a:t>
            </a:r>
            <a:r>
              <a:rPr lang="en"/>
              <a:t> </a:t>
            </a:r>
            <a:r>
              <a:rPr b="1" lang="en"/>
              <a:t>motion</a:t>
            </a:r>
            <a:endParaRPr b="1"/>
          </a:p>
          <a:p>
            <a:pPr indent="0" lvl="0" marL="0" rtl="0" algn="l">
              <a:spcBef>
                <a:spcPts val="1200"/>
              </a:spcBef>
              <a:spcAft>
                <a:spcPts val="0"/>
              </a:spcAft>
              <a:buNone/>
            </a:pPr>
            <a:r>
              <a:rPr lang="en"/>
              <a:t>Formula to use: </a:t>
            </a:r>
            <a:r>
              <a:rPr b="1" lang="en"/>
              <a:t>F = ma</a:t>
            </a:r>
            <a:endParaRPr b="1"/>
          </a:p>
          <a:p>
            <a:pPr indent="0" lvl="0" marL="0" rtl="0" algn="l">
              <a:spcBef>
                <a:spcPts val="1200"/>
              </a:spcBef>
              <a:spcAft>
                <a:spcPts val="0"/>
              </a:spcAft>
              <a:buNone/>
            </a:pPr>
            <a:r>
              <a:rPr lang="en"/>
              <a:t>In this case, we will make the </a:t>
            </a:r>
            <a:r>
              <a:rPr b="1" lang="en"/>
              <a:t>mass of the electron</a:t>
            </a:r>
            <a:r>
              <a:rPr lang="en"/>
              <a:t> to have a unit mass of “</a:t>
            </a:r>
            <a:r>
              <a:rPr b="1" lang="en"/>
              <a:t>1</a:t>
            </a:r>
            <a:r>
              <a:rPr lang="en"/>
              <a:t>”, therefore </a:t>
            </a:r>
            <a:r>
              <a:rPr b="1" lang="en"/>
              <a:t>F = a</a:t>
            </a:r>
            <a:endParaRPr b="1"/>
          </a:p>
          <a:p>
            <a:pPr indent="0" lvl="0" marL="0" rtl="0" algn="l">
              <a:spcBef>
                <a:spcPts val="1200"/>
              </a:spcBef>
              <a:spcAft>
                <a:spcPts val="0"/>
              </a:spcAft>
              <a:buNone/>
            </a:pPr>
            <a:r>
              <a:rPr lang="en"/>
              <a:t>The </a:t>
            </a:r>
            <a:r>
              <a:rPr b="1" lang="en"/>
              <a:t>electric field</a:t>
            </a:r>
            <a:r>
              <a:rPr lang="en"/>
              <a:t> that interacts with </a:t>
            </a:r>
            <a:r>
              <a:rPr lang="en"/>
              <a:t>the</a:t>
            </a:r>
            <a:r>
              <a:rPr lang="en"/>
              <a:t> electron will experience a </a:t>
            </a:r>
            <a:r>
              <a:rPr b="1" lang="en"/>
              <a:t>force that’s in opposite in direction</a:t>
            </a:r>
            <a:r>
              <a:rPr lang="en"/>
              <a:t> with the </a:t>
            </a:r>
            <a:r>
              <a:rPr b="1" lang="en"/>
              <a:t>electric field, E(t)</a:t>
            </a:r>
            <a:endParaRPr b="1"/>
          </a:p>
          <a:p>
            <a:pPr indent="0" lvl="0" marL="0" rtl="0" algn="l">
              <a:spcBef>
                <a:spcPts val="1200"/>
              </a:spcBef>
              <a:spcAft>
                <a:spcPts val="1200"/>
              </a:spcAft>
              <a:buNone/>
            </a:pPr>
            <a:r>
              <a:rPr lang="en"/>
              <a:t>So E(t) = -F, E(t) = -a.</a:t>
            </a:r>
            <a:endParaRPr/>
          </a:p>
        </p:txBody>
      </p:sp>
      <p:pic>
        <p:nvPicPr>
          <p:cNvPr id="115" name="Google Shape;115;p19"/>
          <p:cNvPicPr preferRelativeResize="0"/>
          <p:nvPr/>
        </p:nvPicPr>
        <p:blipFill rotWithShape="1">
          <a:blip r:embed="rId3">
            <a:alphaModFix/>
          </a:blip>
          <a:srcRect b="11480" l="0" r="0" t="0"/>
          <a:stretch/>
        </p:blipFill>
        <p:spPr>
          <a:xfrm>
            <a:off x="4230450" y="1503475"/>
            <a:ext cx="4913550" cy="2798175"/>
          </a:xfrm>
          <a:prstGeom prst="rect">
            <a:avLst/>
          </a:prstGeom>
          <a:noFill/>
          <a:ln>
            <a:noFill/>
          </a:ln>
        </p:spPr>
      </p:pic>
      <p:sp>
        <p:nvSpPr>
          <p:cNvPr id="116" name="Google Shape;116;p19"/>
          <p:cNvSpPr/>
          <p:nvPr/>
        </p:nvSpPr>
        <p:spPr>
          <a:xfrm>
            <a:off x="7336575" y="2520875"/>
            <a:ext cx="1379100" cy="29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 name="Google Shape;117;p19"/>
          <p:cNvSpPr txBox="1"/>
          <p:nvPr/>
        </p:nvSpPr>
        <p:spPr>
          <a:xfrm>
            <a:off x="7426975" y="2298425"/>
            <a:ext cx="938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solidFill>
                  <a:srgbClr val="0000FF"/>
                </a:solidFill>
              </a:rPr>
              <a:t>a</a:t>
            </a:r>
            <a:endParaRPr sz="3600">
              <a:solidFill>
                <a:srgbClr val="0000FF"/>
              </a:solidFill>
            </a:endParaRPr>
          </a:p>
        </p:txBody>
      </p:sp>
      <p:sp>
        <p:nvSpPr>
          <p:cNvPr id="118" name="Google Shape;118;p19"/>
          <p:cNvSpPr/>
          <p:nvPr/>
        </p:nvSpPr>
        <p:spPr>
          <a:xfrm>
            <a:off x="0" y="4828000"/>
            <a:ext cx="611100" cy="315600"/>
          </a:xfrm>
          <a:prstGeom prst="snip1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Trajectory</a:t>
            </a:r>
            <a:endParaRPr/>
          </a:p>
        </p:txBody>
      </p:sp>
      <p:sp>
        <p:nvSpPr>
          <p:cNvPr id="124" name="Google Shape;124;p20"/>
          <p:cNvSpPr txBox="1"/>
          <p:nvPr>
            <p:ph idx="1" type="body"/>
          </p:nvPr>
        </p:nvSpPr>
        <p:spPr>
          <a:xfrm>
            <a:off x="311700" y="1152475"/>
            <a:ext cx="4594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Returning near ion for </a:t>
            </a:r>
            <a:r>
              <a:rPr b="1" lang="en">
                <a:solidFill>
                  <a:srgbClr val="674EA7"/>
                </a:solidFill>
              </a:rPr>
              <a:t>HHG- recombining.</a:t>
            </a:r>
            <a:endParaRPr b="1">
              <a:solidFill>
                <a:srgbClr val="674EA7"/>
              </a:solidFill>
            </a:endParaRPr>
          </a:p>
          <a:p>
            <a:pPr indent="-342900" lvl="0" marL="457200" rtl="0" algn="l">
              <a:spcBef>
                <a:spcPts val="0"/>
              </a:spcBef>
              <a:spcAft>
                <a:spcPts val="0"/>
              </a:spcAft>
              <a:buSzPts val="1800"/>
              <a:buChar char="●"/>
            </a:pPr>
            <a:r>
              <a:rPr lang="en"/>
              <a:t>How electrons recombine?</a:t>
            </a:r>
            <a:endParaRPr/>
          </a:p>
          <a:p>
            <a:pPr indent="-342900" lvl="0" marL="457200" rtl="0" algn="l">
              <a:spcBef>
                <a:spcPts val="0"/>
              </a:spcBef>
              <a:spcAft>
                <a:spcPts val="0"/>
              </a:spcAft>
              <a:buSzPts val="1800"/>
              <a:buChar char="●"/>
            </a:pPr>
            <a:r>
              <a:rPr lang="en"/>
              <a:t>Effect of </a:t>
            </a:r>
            <a:r>
              <a:rPr b="1" lang="en">
                <a:solidFill>
                  <a:srgbClr val="674EA7"/>
                </a:solidFill>
              </a:rPr>
              <a:t>laser field</a:t>
            </a:r>
            <a:r>
              <a:rPr lang="en"/>
              <a:t> on </a:t>
            </a:r>
            <a:r>
              <a:rPr b="1" lang="en">
                <a:solidFill>
                  <a:srgbClr val="674EA7"/>
                </a:solidFill>
              </a:rPr>
              <a:t>electrons </a:t>
            </a:r>
            <a:r>
              <a:rPr b="1" lang="en">
                <a:solidFill>
                  <a:srgbClr val="674EA7"/>
                </a:solidFill>
              </a:rPr>
              <a:t>leaving</a:t>
            </a:r>
            <a:r>
              <a:rPr lang="en"/>
              <a:t> </a:t>
            </a:r>
            <a:r>
              <a:rPr b="1" lang="en">
                <a:solidFill>
                  <a:srgbClr val="674EA7"/>
                </a:solidFill>
              </a:rPr>
              <a:t>parent ion.</a:t>
            </a:r>
            <a:endParaRPr b="1">
              <a:solidFill>
                <a:srgbClr val="674EA7"/>
              </a:solidFill>
            </a:endParaRPr>
          </a:p>
          <a:p>
            <a:pPr indent="-342900" lvl="0" marL="457200" rtl="0" algn="l">
              <a:spcBef>
                <a:spcPts val="0"/>
              </a:spcBef>
              <a:spcAft>
                <a:spcPts val="0"/>
              </a:spcAft>
              <a:buSzPts val="1800"/>
              <a:buChar char="●"/>
            </a:pPr>
            <a:r>
              <a:rPr lang="en"/>
              <a:t>What is a </a:t>
            </a:r>
            <a:r>
              <a:rPr b="1" lang="en">
                <a:solidFill>
                  <a:srgbClr val="674EA7"/>
                </a:solidFill>
              </a:rPr>
              <a:t>trajectory?</a:t>
            </a:r>
            <a:endParaRPr b="1">
              <a:solidFill>
                <a:srgbClr val="674EA7"/>
              </a:solidFill>
            </a:endParaRPr>
          </a:p>
          <a:p>
            <a:pPr indent="-342900" lvl="0" marL="457200" rtl="0" algn="l">
              <a:spcBef>
                <a:spcPts val="0"/>
              </a:spcBef>
              <a:spcAft>
                <a:spcPts val="0"/>
              </a:spcAft>
              <a:buSzPts val="1800"/>
              <a:buChar char="●"/>
            </a:pPr>
            <a:r>
              <a:rPr lang="en"/>
              <a:t>Many electrons have different </a:t>
            </a:r>
            <a:r>
              <a:rPr b="1" lang="en">
                <a:solidFill>
                  <a:srgbClr val="674EA7"/>
                </a:solidFill>
              </a:rPr>
              <a:t>trajectories.</a:t>
            </a:r>
            <a:r>
              <a:rPr lang="en"/>
              <a:t> </a:t>
            </a:r>
            <a:r>
              <a:rPr b="1" lang="en">
                <a:solidFill>
                  <a:srgbClr val="674EA7"/>
                </a:solidFill>
              </a:rPr>
              <a:t>Long</a:t>
            </a:r>
            <a:r>
              <a:rPr lang="en"/>
              <a:t> and </a:t>
            </a:r>
            <a:r>
              <a:rPr b="1" lang="en">
                <a:solidFill>
                  <a:srgbClr val="674EA7"/>
                </a:solidFill>
              </a:rPr>
              <a:t>short?</a:t>
            </a:r>
            <a:endParaRPr b="1">
              <a:solidFill>
                <a:srgbClr val="674EA7"/>
              </a:solidFill>
            </a:endParaRPr>
          </a:p>
        </p:txBody>
      </p:sp>
      <p:sp>
        <p:nvSpPr>
          <p:cNvPr id="125" name="Google Shape;125;p20"/>
          <p:cNvSpPr/>
          <p:nvPr/>
        </p:nvSpPr>
        <p:spPr>
          <a:xfrm>
            <a:off x="0" y="4828000"/>
            <a:ext cx="611100" cy="315600"/>
          </a:xfrm>
          <a:prstGeom prst="snip1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20"/>
          <p:cNvPicPr preferRelativeResize="0"/>
          <p:nvPr/>
        </p:nvPicPr>
        <p:blipFill rotWithShape="1">
          <a:blip r:embed="rId3">
            <a:alphaModFix/>
          </a:blip>
          <a:srcRect b="12441" l="0" r="0" t="0"/>
          <a:stretch/>
        </p:blipFill>
        <p:spPr>
          <a:xfrm>
            <a:off x="5245325" y="644600"/>
            <a:ext cx="3726800" cy="3489176"/>
          </a:xfrm>
          <a:prstGeom prst="rect">
            <a:avLst/>
          </a:prstGeom>
          <a:noFill/>
          <a:ln>
            <a:noFill/>
          </a:ln>
        </p:spPr>
      </p:pic>
      <p:sp>
        <p:nvSpPr>
          <p:cNvPr id="127" name="Google Shape;127;p20"/>
          <p:cNvSpPr txBox="1"/>
          <p:nvPr/>
        </p:nvSpPr>
        <p:spPr>
          <a:xfrm>
            <a:off x="5665913" y="4133775"/>
            <a:ext cx="4854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Image by Deutsche Physikalische Gesellschaft</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229667" y="105953"/>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Linear Polarisation                      Circular Polarisation</a:t>
            </a:r>
            <a:endParaRPr/>
          </a:p>
        </p:txBody>
      </p:sp>
      <p:sp>
        <p:nvSpPr>
          <p:cNvPr id="133" name="Google Shape;133;p21"/>
          <p:cNvSpPr txBox="1"/>
          <p:nvPr>
            <p:ph idx="1" type="body"/>
          </p:nvPr>
        </p:nvSpPr>
        <p:spPr>
          <a:xfrm>
            <a:off x="518850" y="3121092"/>
            <a:ext cx="4209000" cy="358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During Linear polarisation,electrons move back and forth in one line and in any direction</a:t>
            </a:r>
            <a:endParaRPr/>
          </a:p>
          <a:p>
            <a:pPr indent="0" lvl="0" marL="0" rtl="0" algn="l">
              <a:spcBef>
                <a:spcPts val="1200"/>
              </a:spcBef>
              <a:spcAft>
                <a:spcPts val="0"/>
              </a:spcAft>
              <a:buNone/>
            </a:pPr>
            <a:r>
              <a:rPr lang="en"/>
              <a:t>The electron does recombine.</a:t>
            </a:r>
            <a:endParaRPr/>
          </a:p>
          <a:p>
            <a:pPr indent="0" lvl="0" marL="0" rtl="0" algn="l">
              <a:spcBef>
                <a:spcPts val="1200"/>
              </a:spcBef>
              <a:spcAft>
                <a:spcPts val="0"/>
              </a:spcAft>
              <a:buNone/>
            </a:pPr>
            <a:r>
              <a:rPr lang="en"/>
              <a:t>        </a:t>
            </a:r>
            <a:endParaRPr sz="1100"/>
          </a:p>
          <a:p>
            <a:pPr indent="0" lvl="0" marL="0" rtl="0" algn="l">
              <a:spcBef>
                <a:spcPts val="1200"/>
              </a:spcBef>
              <a:spcAft>
                <a:spcPts val="0"/>
              </a:spcAft>
              <a:buNone/>
            </a:pPr>
            <a:r>
              <a:t/>
            </a:r>
            <a:endParaRPr/>
          </a:p>
          <a:p>
            <a:pPr indent="0" lvl="0" marL="0" rtl="0" algn="l">
              <a:spcBef>
                <a:spcPts val="1200"/>
              </a:spcBef>
              <a:spcAft>
                <a:spcPts val="1200"/>
              </a:spcAft>
              <a:buNone/>
            </a:pPr>
            <a:r>
              <a:rPr lang="en"/>
              <a:t>      </a:t>
            </a:r>
            <a:endParaRPr sz="1000"/>
          </a:p>
        </p:txBody>
      </p:sp>
      <p:sp>
        <p:nvSpPr>
          <p:cNvPr id="134" name="Google Shape;134;p21"/>
          <p:cNvSpPr/>
          <p:nvPr/>
        </p:nvSpPr>
        <p:spPr>
          <a:xfrm>
            <a:off x="0" y="4828000"/>
            <a:ext cx="611100" cy="315600"/>
          </a:xfrm>
          <a:prstGeom prst="snip1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21"/>
          <p:cNvPicPr preferRelativeResize="0"/>
          <p:nvPr/>
        </p:nvPicPr>
        <p:blipFill>
          <a:blip r:embed="rId3">
            <a:alphaModFix/>
          </a:blip>
          <a:stretch>
            <a:fillRect/>
          </a:stretch>
        </p:blipFill>
        <p:spPr>
          <a:xfrm>
            <a:off x="361522" y="739037"/>
            <a:ext cx="3749240" cy="2473374"/>
          </a:xfrm>
          <a:prstGeom prst="rect">
            <a:avLst/>
          </a:prstGeom>
          <a:noFill/>
          <a:ln>
            <a:noFill/>
          </a:ln>
        </p:spPr>
      </p:pic>
      <p:pic>
        <p:nvPicPr>
          <p:cNvPr id="136" name="Google Shape;136;p21"/>
          <p:cNvPicPr preferRelativeResize="0"/>
          <p:nvPr/>
        </p:nvPicPr>
        <p:blipFill>
          <a:blip r:embed="rId4">
            <a:alphaModFix/>
          </a:blip>
          <a:stretch>
            <a:fillRect/>
          </a:stretch>
        </p:blipFill>
        <p:spPr>
          <a:xfrm>
            <a:off x="5050259" y="678662"/>
            <a:ext cx="3075048" cy="2268550"/>
          </a:xfrm>
          <a:prstGeom prst="rect">
            <a:avLst/>
          </a:prstGeom>
          <a:noFill/>
          <a:ln>
            <a:noFill/>
          </a:ln>
        </p:spPr>
      </p:pic>
      <p:sp>
        <p:nvSpPr>
          <p:cNvPr id="137" name="Google Shape;137;p21"/>
          <p:cNvSpPr txBox="1"/>
          <p:nvPr/>
        </p:nvSpPr>
        <p:spPr>
          <a:xfrm>
            <a:off x="4727851" y="3121100"/>
            <a:ext cx="4343400" cy="207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rPr>
              <a:t>The resulting electric field rotates in a circle around the direction of propagation.</a:t>
            </a:r>
            <a:endParaRPr sz="1800">
              <a:solidFill>
                <a:schemeClr val="dk2"/>
              </a:solidFill>
            </a:endParaRPr>
          </a:p>
          <a:p>
            <a:pPr indent="0" lvl="0" marL="0" rtl="0" algn="l">
              <a:lnSpc>
                <a:spcPct val="115000"/>
              </a:lnSpc>
              <a:spcBef>
                <a:spcPts val="1200"/>
              </a:spcBef>
              <a:spcAft>
                <a:spcPts val="1200"/>
              </a:spcAft>
              <a:buClr>
                <a:schemeClr val="dk1"/>
              </a:buClr>
              <a:buSzPts val="1100"/>
              <a:buFont typeface="Arial"/>
              <a:buNone/>
            </a:pPr>
            <a:r>
              <a:rPr lang="en" sz="1800">
                <a:solidFill>
                  <a:schemeClr val="dk2"/>
                </a:solidFill>
              </a:rPr>
              <a:t>During circular polarisation, the electron does not recombine with the parent ion.</a:t>
            </a:r>
            <a:endParaRPr/>
          </a:p>
        </p:txBody>
      </p:sp>
      <p:cxnSp>
        <p:nvCxnSpPr>
          <p:cNvPr id="138" name="Google Shape;138;p21"/>
          <p:cNvCxnSpPr/>
          <p:nvPr/>
        </p:nvCxnSpPr>
        <p:spPr>
          <a:xfrm>
            <a:off x="4559954" y="61953"/>
            <a:ext cx="41100" cy="5019600"/>
          </a:xfrm>
          <a:prstGeom prst="straightConnector1">
            <a:avLst/>
          </a:prstGeom>
          <a:noFill/>
          <a:ln cap="flat" cmpd="sng" w="2857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